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7" r:id="rId2"/>
    <p:sldId id="261" r:id="rId3"/>
    <p:sldId id="265" r:id="rId4"/>
    <p:sldId id="262" r:id="rId5"/>
    <p:sldId id="266" r:id="rId6"/>
    <p:sldId id="267" r:id="rId7"/>
    <p:sldId id="268" r:id="rId8"/>
    <p:sldId id="317" r:id="rId9"/>
    <p:sldId id="270" r:id="rId10"/>
    <p:sldId id="271" r:id="rId11"/>
    <p:sldId id="272" r:id="rId12"/>
    <p:sldId id="273" r:id="rId13"/>
    <p:sldId id="274" r:id="rId14"/>
    <p:sldId id="275" r:id="rId15"/>
    <p:sldId id="360" r:id="rId16"/>
    <p:sldId id="276" r:id="rId17"/>
    <p:sldId id="277" r:id="rId18"/>
    <p:sldId id="309" r:id="rId19"/>
    <p:sldId id="310" r:id="rId20"/>
    <p:sldId id="311" r:id="rId21"/>
    <p:sldId id="312" r:id="rId22"/>
    <p:sldId id="313" r:id="rId23"/>
    <p:sldId id="278" r:id="rId24"/>
    <p:sldId id="279" r:id="rId25"/>
    <p:sldId id="280" r:id="rId26"/>
    <p:sldId id="281" r:id="rId27"/>
    <p:sldId id="282" r:id="rId28"/>
    <p:sldId id="283" r:id="rId29"/>
    <p:sldId id="289" r:id="rId30"/>
    <p:sldId id="314" r:id="rId31"/>
    <p:sldId id="290" r:id="rId32"/>
    <p:sldId id="291" r:id="rId33"/>
    <p:sldId id="292" r:id="rId34"/>
    <p:sldId id="293" r:id="rId35"/>
    <p:sldId id="294" r:id="rId36"/>
    <p:sldId id="295" r:id="rId37"/>
    <p:sldId id="296" r:id="rId38"/>
    <p:sldId id="297" r:id="rId39"/>
    <p:sldId id="315" r:id="rId40"/>
    <p:sldId id="298" r:id="rId41"/>
    <p:sldId id="299" r:id="rId42"/>
    <p:sldId id="300" r:id="rId43"/>
    <p:sldId id="301" r:id="rId44"/>
    <p:sldId id="302" r:id="rId45"/>
    <p:sldId id="303" r:id="rId46"/>
    <p:sldId id="304" r:id="rId47"/>
    <p:sldId id="305" r:id="rId48"/>
    <p:sldId id="306" r:id="rId49"/>
    <p:sldId id="307" r:id="rId50"/>
    <p:sldId id="308" r:id="rId51"/>
    <p:sldId id="259"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3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ED7D31"/>
    <a:srgbClr val="2F5597"/>
    <a:srgbClr val="FFFFFF"/>
    <a:srgbClr val="3D6AA1"/>
    <a:srgbClr val="3E89CE"/>
    <a:srgbClr val="EBF1E9"/>
    <a:srgbClr val="C55A11"/>
    <a:srgbClr val="D5E3CF"/>
    <a:srgbClr val="FEC1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68" autoAdjust="0"/>
    <p:restoredTop sz="94660"/>
  </p:normalViewPr>
  <p:slideViewPr>
    <p:cSldViewPr snapToGrid="0" showGuides="1">
      <p:cViewPr varScale="1">
        <p:scale>
          <a:sx n="111" d="100"/>
          <a:sy n="111" d="100"/>
        </p:scale>
        <p:origin x="288" y="200"/>
      </p:cViewPr>
      <p:guideLst>
        <p:guide orient="horz" pos="2153"/>
        <p:guide pos="38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2719E5D-41C2-44D5-84E6-A3B86E74A6E5}" type="doc">
      <dgm:prSet loTypeId="urn:microsoft.com/office/officeart/2005/8/layout/chevron2" loCatId="list" qsTypeId="urn:microsoft.com/office/officeart/2005/8/quickstyle/simple1#1" qsCatId="simple" csTypeId="urn:microsoft.com/office/officeart/2005/8/colors/colorful3#1" csCatId="colorful" phldr="1"/>
      <dgm:spPr/>
      <dgm:t>
        <a:bodyPr/>
        <a:lstStyle/>
        <a:p>
          <a:endParaRPr lang="zh-CN" altLang="en-US"/>
        </a:p>
      </dgm:t>
    </dgm:pt>
    <dgm:pt modelId="{D4B330EA-9E4B-474F-BF24-66AB93D41EA8}">
      <dgm:prSet phldrT="[文本]" custT="1"/>
      <dgm:spPr/>
      <dgm:t>
        <a:bodyPr/>
        <a:lstStyle/>
        <a:p>
          <a:r>
            <a:rPr lang="zh-CN" altLang="en-US" sz="1600" dirty="0"/>
            <a:t>选课前</a:t>
          </a:r>
        </a:p>
      </dgm:t>
    </dgm:pt>
    <dgm:pt modelId="{4BDC45F8-CE2F-40FD-BD35-1A498F0F3BD9}" type="parTrans" cxnId="{D7313D19-AA4F-46EF-85AA-4C18CDF2B6DB}">
      <dgm:prSet/>
      <dgm:spPr/>
      <dgm:t>
        <a:bodyPr/>
        <a:lstStyle/>
        <a:p>
          <a:endParaRPr lang="zh-CN" altLang="en-US" sz="1600"/>
        </a:p>
      </dgm:t>
    </dgm:pt>
    <dgm:pt modelId="{99A4FF0F-7E7C-475E-BA24-552924ECCC69}" type="sibTrans" cxnId="{D7313D19-AA4F-46EF-85AA-4C18CDF2B6DB}">
      <dgm:prSet/>
      <dgm:spPr/>
      <dgm:t>
        <a:bodyPr/>
        <a:lstStyle/>
        <a:p>
          <a:endParaRPr lang="zh-CN" altLang="en-US" sz="1600"/>
        </a:p>
      </dgm:t>
    </dgm:pt>
    <dgm:pt modelId="{5BD21395-68CC-4F0F-9199-87875DA5CA83}">
      <dgm:prSet phldrT="[文本]" custT="1"/>
      <dgm:spPr/>
      <dgm:t>
        <a:bodyPr/>
        <a:lstStyle/>
        <a:p>
          <a:r>
            <a:rPr lang="zh-CN" altLang="en-US" sz="1600" dirty="0"/>
            <a:t>了解学分要求、选课要求</a:t>
          </a:r>
        </a:p>
      </dgm:t>
    </dgm:pt>
    <dgm:pt modelId="{193A9DCE-C128-4E48-B7FB-C514A601265C}" type="parTrans" cxnId="{4A79A617-38E4-456F-B4FD-C2056CE296B6}">
      <dgm:prSet/>
      <dgm:spPr/>
      <dgm:t>
        <a:bodyPr/>
        <a:lstStyle/>
        <a:p>
          <a:endParaRPr lang="zh-CN" altLang="en-US" sz="1600"/>
        </a:p>
      </dgm:t>
    </dgm:pt>
    <dgm:pt modelId="{EBCFE246-AB70-4241-9488-43D6488221F7}" type="sibTrans" cxnId="{4A79A617-38E4-456F-B4FD-C2056CE296B6}">
      <dgm:prSet/>
      <dgm:spPr/>
      <dgm:t>
        <a:bodyPr/>
        <a:lstStyle/>
        <a:p>
          <a:endParaRPr lang="zh-CN" altLang="en-US" sz="1600"/>
        </a:p>
      </dgm:t>
    </dgm:pt>
    <dgm:pt modelId="{61307FB1-34E6-4C98-9A19-217C69BFBDCB}">
      <dgm:prSet phldrT="[文本]" custT="1"/>
      <dgm:spPr/>
      <dgm:t>
        <a:bodyPr/>
        <a:lstStyle/>
        <a:p>
          <a:r>
            <a:rPr lang="zh-CN" altLang="en-US" sz="1600" dirty="0"/>
            <a:t>选课时</a:t>
          </a:r>
        </a:p>
      </dgm:t>
    </dgm:pt>
    <dgm:pt modelId="{82C7A76C-D7CC-499B-8109-E307F282272A}" type="parTrans" cxnId="{BBCA5565-8D6C-41B2-922C-D017DAD3EAB9}">
      <dgm:prSet/>
      <dgm:spPr/>
      <dgm:t>
        <a:bodyPr/>
        <a:lstStyle/>
        <a:p>
          <a:endParaRPr lang="zh-CN" altLang="en-US" sz="1600"/>
        </a:p>
      </dgm:t>
    </dgm:pt>
    <dgm:pt modelId="{345BC269-5AEE-45D6-84F1-C5B6CA71E4BE}" type="sibTrans" cxnId="{BBCA5565-8D6C-41B2-922C-D017DAD3EAB9}">
      <dgm:prSet/>
      <dgm:spPr/>
      <dgm:t>
        <a:bodyPr/>
        <a:lstStyle/>
        <a:p>
          <a:endParaRPr lang="zh-CN" altLang="en-US" sz="1600"/>
        </a:p>
      </dgm:t>
    </dgm:pt>
    <dgm:pt modelId="{2DA2830A-DD56-4710-BD25-FE99BCE57DCC}">
      <dgm:prSet phldrT="[文本]" custT="1"/>
      <dgm:spPr/>
      <dgm:t>
        <a:bodyPr/>
        <a:lstStyle/>
        <a:p>
          <a:r>
            <a:rPr lang="zh-CN" altLang="en-US" sz="1600" b="0" dirty="0">
              <a:latin typeface="微软雅黑" panose="020B0503020204020204" pitchFamily="34" charset="-122"/>
            </a:rPr>
            <a:t>遵</a:t>
          </a:r>
          <a:r>
            <a:rPr lang="zh-CN" altLang="en-US" sz="1600" b="0" dirty="0">
              <a:latin typeface="+mn-ea"/>
            </a:rPr>
            <a:t>守选课纪律，</a:t>
          </a:r>
          <a:r>
            <a:rPr lang="zh-CN" altLang="en-US" sz="1600" b="0" dirty="0">
              <a:solidFill>
                <a:srgbClr val="FF0000"/>
              </a:solidFill>
              <a:latin typeface="+mn-ea"/>
            </a:rPr>
            <a:t>禁止屯课卖课、使用插件等非正常方式选课</a:t>
          </a:r>
          <a:r>
            <a:rPr lang="zh-CN" altLang="en-US" sz="1600" b="0" dirty="0">
              <a:latin typeface="+mn-ea"/>
            </a:rPr>
            <a:t>，一旦查实有类似行为，将移交学生处严肃处理</a:t>
          </a:r>
          <a:endParaRPr lang="zh-CN" altLang="en-US" sz="1600" b="0" dirty="0"/>
        </a:p>
      </dgm:t>
    </dgm:pt>
    <dgm:pt modelId="{16E9D1FB-6E49-4347-833A-85ABA3485030}" type="parTrans" cxnId="{2E15F59C-6562-4EB6-9C55-68116A6BA0DE}">
      <dgm:prSet/>
      <dgm:spPr/>
      <dgm:t>
        <a:bodyPr/>
        <a:lstStyle/>
        <a:p>
          <a:endParaRPr lang="zh-CN" altLang="en-US" sz="1600"/>
        </a:p>
      </dgm:t>
    </dgm:pt>
    <dgm:pt modelId="{976DAEBF-9648-40A2-9690-46BA3D9756C9}" type="sibTrans" cxnId="{2E15F59C-6562-4EB6-9C55-68116A6BA0DE}">
      <dgm:prSet/>
      <dgm:spPr/>
      <dgm:t>
        <a:bodyPr/>
        <a:lstStyle/>
        <a:p>
          <a:endParaRPr lang="zh-CN" altLang="en-US" sz="1600"/>
        </a:p>
      </dgm:t>
    </dgm:pt>
    <dgm:pt modelId="{273C9675-0EDD-433B-A7C3-4650C0F7BB49}">
      <dgm:prSet phldrT="[文本]" custT="1"/>
      <dgm:spPr/>
      <dgm:t>
        <a:bodyPr/>
        <a:lstStyle/>
        <a:p>
          <a:r>
            <a:rPr lang="zh-CN" altLang="en-US" sz="1600" dirty="0"/>
            <a:t>选课后</a:t>
          </a:r>
        </a:p>
      </dgm:t>
    </dgm:pt>
    <dgm:pt modelId="{19F77D68-E358-4F00-9001-88CDC511529E}" type="parTrans" cxnId="{F4B9278E-F95B-4C78-8C3D-88EF486ED974}">
      <dgm:prSet/>
      <dgm:spPr/>
      <dgm:t>
        <a:bodyPr/>
        <a:lstStyle/>
        <a:p>
          <a:endParaRPr lang="zh-CN" altLang="en-US" sz="1600"/>
        </a:p>
      </dgm:t>
    </dgm:pt>
    <dgm:pt modelId="{3E87B0D2-DA09-46C9-BEAC-56A7308C208A}" type="sibTrans" cxnId="{F4B9278E-F95B-4C78-8C3D-88EF486ED974}">
      <dgm:prSet/>
      <dgm:spPr/>
      <dgm:t>
        <a:bodyPr/>
        <a:lstStyle/>
        <a:p>
          <a:endParaRPr lang="zh-CN" altLang="en-US" sz="1600"/>
        </a:p>
      </dgm:t>
    </dgm:pt>
    <dgm:pt modelId="{5B04CFDC-5153-4BD2-ACF5-3DEBD4051B1F}">
      <dgm:prSet phldrT="[文本]" custT="1"/>
      <dgm:spPr/>
      <dgm:t>
        <a:bodyPr/>
        <a:lstStyle/>
        <a:p>
          <a:r>
            <a:rPr lang="zh-CN" altLang="en-US" sz="1600" dirty="0"/>
            <a:t>确认选课信息后，</a:t>
          </a:r>
          <a:r>
            <a:rPr lang="zh-CN" altLang="en-US" sz="1600" dirty="0">
              <a:solidFill>
                <a:srgbClr val="FF0000"/>
              </a:solidFill>
            </a:rPr>
            <a:t>在选课结束前务必提交</a:t>
          </a:r>
        </a:p>
      </dgm:t>
    </dgm:pt>
    <dgm:pt modelId="{1E7F27C8-F4E1-4377-8DAC-EBD3EBC4FD9E}" type="parTrans" cxnId="{E3A8400A-B92A-401E-82DE-BD7B44D8B9B7}">
      <dgm:prSet/>
      <dgm:spPr/>
      <dgm:t>
        <a:bodyPr/>
        <a:lstStyle/>
        <a:p>
          <a:endParaRPr lang="zh-CN" altLang="en-US" sz="1600"/>
        </a:p>
      </dgm:t>
    </dgm:pt>
    <dgm:pt modelId="{7DE11090-ED01-46FD-BCB0-AA40938A1FD4}" type="sibTrans" cxnId="{E3A8400A-B92A-401E-82DE-BD7B44D8B9B7}">
      <dgm:prSet/>
      <dgm:spPr/>
      <dgm:t>
        <a:bodyPr/>
        <a:lstStyle/>
        <a:p>
          <a:endParaRPr lang="zh-CN" altLang="en-US" sz="1600"/>
        </a:p>
      </dgm:t>
    </dgm:pt>
    <dgm:pt modelId="{DF88B908-8E83-4DAD-B222-27AD78053B3D}">
      <dgm:prSet phldrT="[文本]" custT="1"/>
      <dgm:spPr/>
      <dgm:t>
        <a:bodyPr/>
        <a:lstStyle/>
        <a:p>
          <a:r>
            <a:rPr lang="zh-CN" altLang="en-US" sz="1600" dirty="0"/>
            <a:t>按时上课、按要求完成作业并参加考核</a:t>
          </a:r>
        </a:p>
      </dgm:t>
    </dgm:pt>
    <dgm:pt modelId="{55891725-A45F-4E0D-B221-7D02AA5FE13B}" type="parTrans" cxnId="{99FA16CE-15D4-4E7E-917A-AB40035CA464}">
      <dgm:prSet/>
      <dgm:spPr/>
      <dgm:t>
        <a:bodyPr/>
        <a:lstStyle/>
        <a:p>
          <a:endParaRPr lang="zh-CN" altLang="en-US" sz="1600"/>
        </a:p>
      </dgm:t>
    </dgm:pt>
    <dgm:pt modelId="{A8B81FBD-EDE1-41EE-9C52-CF0FC0F1A73D}" type="sibTrans" cxnId="{99FA16CE-15D4-4E7E-917A-AB40035CA464}">
      <dgm:prSet/>
      <dgm:spPr/>
      <dgm:t>
        <a:bodyPr/>
        <a:lstStyle/>
        <a:p>
          <a:endParaRPr lang="zh-CN" altLang="en-US" sz="1600"/>
        </a:p>
      </dgm:t>
    </dgm:pt>
    <dgm:pt modelId="{A9BCAB84-7850-4D94-BA36-E8CA2D0CD14E}">
      <dgm:prSet phldrT="[文本]" custT="1"/>
      <dgm:spPr/>
      <dgm:t>
        <a:bodyPr/>
        <a:lstStyle/>
        <a:p>
          <a:r>
            <a:rPr lang="zh-CN" altLang="en-US" sz="1600" b="0" dirty="0"/>
            <a:t>遇问题咨询学院教学主管或教务部，勿轻信他人，谨防上当受骗</a:t>
          </a:r>
        </a:p>
      </dgm:t>
    </dgm:pt>
    <dgm:pt modelId="{E29BCB37-8371-4A70-AB74-F4532CAECB8D}" type="parTrans" cxnId="{2EB2B172-5947-44D1-A7B1-BFD5DBEFA4A4}">
      <dgm:prSet/>
      <dgm:spPr/>
      <dgm:t>
        <a:bodyPr/>
        <a:lstStyle/>
        <a:p>
          <a:endParaRPr lang="zh-CN" altLang="en-US" sz="1600"/>
        </a:p>
      </dgm:t>
    </dgm:pt>
    <dgm:pt modelId="{B7A87182-7201-4BD9-A5EB-F6D9A1072895}" type="sibTrans" cxnId="{2EB2B172-5947-44D1-A7B1-BFD5DBEFA4A4}">
      <dgm:prSet/>
      <dgm:spPr/>
      <dgm:t>
        <a:bodyPr/>
        <a:lstStyle/>
        <a:p>
          <a:endParaRPr lang="zh-CN" altLang="en-US" sz="1600"/>
        </a:p>
      </dgm:t>
    </dgm:pt>
    <dgm:pt modelId="{09EDE0E8-2E0C-4CF6-9850-DC17E949B0F5}">
      <dgm:prSet phldrT="[文本]" custT="1"/>
      <dgm:spPr/>
      <dgm:t>
        <a:bodyPr/>
        <a:lstStyle/>
        <a:p>
          <a:r>
            <a:rPr lang="zh-CN" altLang="en-US" sz="1600" dirty="0">
              <a:solidFill>
                <a:srgbClr val="FF0000"/>
              </a:solidFill>
            </a:rPr>
            <a:t>与导师和培养单位沟通</a:t>
          </a:r>
        </a:p>
      </dgm:t>
    </dgm:pt>
    <dgm:pt modelId="{97694B0A-8E2F-4610-A7CC-F4A86DA53725}" type="parTrans" cxnId="{12FDAFE7-34EE-4623-A86B-FF172A75A426}">
      <dgm:prSet/>
      <dgm:spPr/>
      <dgm:t>
        <a:bodyPr/>
        <a:lstStyle/>
        <a:p>
          <a:endParaRPr lang="zh-CN" altLang="en-US" sz="1600"/>
        </a:p>
      </dgm:t>
    </dgm:pt>
    <dgm:pt modelId="{9D1CA0D9-8322-46A7-9B18-FAD94E565094}" type="sibTrans" cxnId="{12FDAFE7-34EE-4623-A86B-FF172A75A426}">
      <dgm:prSet/>
      <dgm:spPr/>
      <dgm:t>
        <a:bodyPr/>
        <a:lstStyle/>
        <a:p>
          <a:endParaRPr lang="zh-CN" altLang="en-US" sz="1600"/>
        </a:p>
      </dgm:t>
    </dgm:pt>
    <dgm:pt modelId="{8E20BD89-4F9E-4C74-8924-C36D4B369443}" type="pres">
      <dgm:prSet presAssocID="{E2719E5D-41C2-44D5-84E6-A3B86E74A6E5}" presName="linearFlow" presStyleCnt="0">
        <dgm:presLayoutVars>
          <dgm:dir/>
          <dgm:animLvl val="lvl"/>
          <dgm:resizeHandles val="exact"/>
        </dgm:presLayoutVars>
      </dgm:prSet>
      <dgm:spPr/>
    </dgm:pt>
    <dgm:pt modelId="{92AA2D4F-4E34-4DC6-B15F-48F13B9D1F95}" type="pres">
      <dgm:prSet presAssocID="{D4B330EA-9E4B-474F-BF24-66AB93D41EA8}" presName="composite" presStyleCnt="0"/>
      <dgm:spPr/>
    </dgm:pt>
    <dgm:pt modelId="{6B1723BB-BD70-4EBE-A68A-70054D4E6BE4}" type="pres">
      <dgm:prSet presAssocID="{D4B330EA-9E4B-474F-BF24-66AB93D41EA8}" presName="parentText" presStyleLbl="alignNode1" presStyleIdx="0" presStyleCnt="3">
        <dgm:presLayoutVars>
          <dgm:chMax val="1"/>
          <dgm:bulletEnabled val="1"/>
        </dgm:presLayoutVars>
      </dgm:prSet>
      <dgm:spPr/>
    </dgm:pt>
    <dgm:pt modelId="{059D0148-B217-4D6C-9489-D1CFBA70502E}" type="pres">
      <dgm:prSet presAssocID="{D4B330EA-9E4B-474F-BF24-66AB93D41EA8}" presName="descendantText" presStyleLbl="alignAcc1" presStyleIdx="0" presStyleCnt="3">
        <dgm:presLayoutVars>
          <dgm:bulletEnabled val="1"/>
        </dgm:presLayoutVars>
      </dgm:prSet>
      <dgm:spPr/>
    </dgm:pt>
    <dgm:pt modelId="{AF2F058C-232B-438B-B05E-737F36B82977}" type="pres">
      <dgm:prSet presAssocID="{99A4FF0F-7E7C-475E-BA24-552924ECCC69}" presName="sp" presStyleCnt="0"/>
      <dgm:spPr/>
    </dgm:pt>
    <dgm:pt modelId="{0A57CD7B-E702-44E1-9EC6-29EF1D82BC65}" type="pres">
      <dgm:prSet presAssocID="{61307FB1-34E6-4C98-9A19-217C69BFBDCB}" presName="composite" presStyleCnt="0"/>
      <dgm:spPr/>
    </dgm:pt>
    <dgm:pt modelId="{B615BC85-AE92-43B0-A1B7-3164B0A750A5}" type="pres">
      <dgm:prSet presAssocID="{61307FB1-34E6-4C98-9A19-217C69BFBDCB}" presName="parentText" presStyleLbl="alignNode1" presStyleIdx="1" presStyleCnt="3">
        <dgm:presLayoutVars>
          <dgm:chMax val="1"/>
          <dgm:bulletEnabled val="1"/>
        </dgm:presLayoutVars>
      </dgm:prSet>
      <dgm:spPr/>
    </dgm:pt>
    <dgm:pt modelId="{9DA4A8B5-6EF6-431A-95D0-BDBEE47ECB8F}" type="pres">
      <dgm:prSet presAssocID="{61307FB1-34E6-4C98-9A19-217C69BFBDCB}" presName="descendantText" presStyleLbl="alignAcc1" presStyleIdx="1" presStyleCnt="3">
        <dgm:presLayoutVars>
          <dgm:bulletEnabled val="1"/>
        </dgm:presLayoutVars>
      </dgm:prSet>
      <dgm:spPr/>
    </dgm:pt>
    <dgm:pt modelId="{3F72781F-42C3-4FA0-8B1A-E1C17216DEF5}" type="pres">
      <dgm:prSet presAssocID="{345BC269-5AEE-45D6-84F1-C5B6CA71E4BE}" presName="sp" presStyleCnt="0"/>
      <dgm:spPr/>
    </dgm:pt>
    <dgm:pt modelId="{3622FCF5-CBDC-4320-A0DC-13CB569E0E03}" type="pres">
      <dgm:prSet presAssocID="{273C9675-0EDD-433B-A7C3-4650C0F7BB49}" presName="composite" presStyleCnt="0"/>
      <dgm:spPr/>
    </dgm:pt>
    <dgm:pt modelId="{83DA4376-5DE7-4F9C-A800-4E4BCE09BDD2}" type="pres">
      <dgm:prSet presAssocID="{273C9675-0EDD-433B-A7C3-4650C0F7BB49}" presName="parentText" presStyleLbl="alignNode1" presStyleIdx="2" presStyleCnt="3">
        <dgm:presLayoutVars>
          <dgm:chMax val="1"/>
          <dgm:bulletEnabled val="1"/>
        </dgm:presLayoutVars>
      </dgm:prSet>
      <dgm:spPr/>
    </dgm:pt>
    <dgm:pt modelId="{3A7CA96C-BAB2-47DE-B2AF-DD12A0D0025D}" type="pres">
      <dgm:prSet presAssocID="{273C9675-0EDD-433B-A7C3-4650C0F7BB49}" presName="descendantText" presStyleLbl="alignAcc1" presStyleIdx="2" presStyleCnt="3">
        <dgm:presLayoutVars>
          <dgm:bulletEnabled val="1"/>
        </dgm:presLayoutVars>
      </dgm:prSet>
      <dgm:spPr/>
    </dgm:pt>
  </dgm:ptLst>
  <dgm:cxnLst>
    <dgm:cxn modelId="{98796B05-4C4C-4AE8-963F-67321F78F32B}" type="presOf" srcId="{A9BCAB84-7850-4D94-BA36-E8CA2D0CD14E}" destId="{9DA4A8B5-6EF6-431A-95D0-BDBEE47ECB8F}" srcOrd="0" destOrd="1" presId="urn:microsoft.com/office/officeart/2005/8/layout/chevron2"/>
    <dgm:cxn modelId="{E3A8400A-B92A-401E-82DE-BD7B44D8B9B7}" srcId="{273C9675-0EDD-433B-A7C3-4650C0F7BB49}" destId="{5B04CFDC-5153-4BD2-ACF5-3DEBD4051B1F}" srcOrd="0" destOrd="0" parTransId="{1E7F27C8-F4E1-4377-8DAC-EBD3EBC4FD9E}" sibTransId="{7DE11090-ED01-46FD-BCB0-AA40938A1FD4}"/>
    <dgm:cxn modelId="{4A79A617-38E4-456F-B4FD-C2056CE296B6}" srcId="{D4B330EA-9E4B-474F-BF24-66AB93D41EA8}" destId="{5BD21395-68CC-4F0F-9199-87875DA5CA83}" srcOrd="0" destOrd="0" parTransId="{193A9DCE-C128-4E48-B7FB-C514A601265C}" sibTransId="{EBCFE246-AB70-4241-9488-43D6488221F7}"/>
    <dgm:cxn modelId="{D7313D19-AA4F-46EF-85AA-4C18CDF2B6DB}" srcId="{E2719E5D-41C2-44D5-84E6-A3B86E74A6E5}" destId="{D4B330EA-9E4B-474F-BF24-66AB93D41EA8}" srcOrd="0" destOrd="0" parTransId="{4BDC45F8-CE2F-40FD-BD35-1A498F0F3BD9}" sibTransId="{99A4FF0F-7E7C-475E-BA24-552924ECCC69}"/>
    <dgm:cxn modelId="{738B8519-A86F-4694-89FF-05E656719EDC}" type="presOf" srcId="{D4B330EA-9E4B-474F-BF24-66AB93D41EA8}" destId="{6B1723BB-BD70-4EBE-A68A-70054D4E6BE4}" srcOrd="0" destOrd="0" presId="urn:microsoft.com/office/officeart/2005/8/layout/chevron2"/>
    <dgm:cxn modelId="{F0655D35-36B6-457A-BCF2-868F493A8CD7}" type="presOf" srcId="{09EDE0E8-2E0C-4CF6-9850-DC17E949B0F5}" destId="{059D0148-B217-4D6C-9489-D1CFBA70502E}" srcOrd="0" destOrd="1" presId="urn:microsoft.com/office/officeart/2005/8/layout/chevron2"/>
    <dgm:cxn modelId="{E4B53B49-D7C1-4A80-8278-A083D9E81481}" type="presOf" srcId="{5B04CFDC-5153-4BD2-ACF5-3DEBD4051B1F}" destId="{3A7CA96C-BAB2-47DE-B2AF-DD12A0D0025D}" srcOrd="0" destOrd="0" presId="urn:microsoft.com/office/officeart/2005/8/layout/chevron2"/>
    <dgm:cxn modelId="{306E9158-9214-4494-BA62-AC4863C94490}" type="presOf" srcId="{61307FB1-34E6-4C98-9A19-217C69BFBDCB}" destId="{B615BC85-AE92-43B0-A1B7-3164B0A750A5}" srcOrd="0" destOrd="0" presId="urn:microsoft.com/office/officeart/2005/8/layout/chevron2"/>
    <dgm:cxn modelId="{BBCA5565-8D6C-41B2-922C-D017DAD3EAB9}" srcId="{E2719E5D-41C2-44D5-84E6-A3B86E74A6E5}" destId="{61307FB1-34E6-4C98-9A19-217C69BFBDCB}" srcOrd="1" destOrd="0" parTransId="{82C7A76C-D7CC-499B-8109-E307F282272A}" sibTransId="{345BC269-5AEE-45D6-84F1-C5B6CA71E4BE}"/>
    <dgm:cxn modelId="{5DA14C66-4614-40BD-B546-2FF6A7AF7848}" type="presOf" srcId="{DF88B908-8E83-4DAD-B222-27AD78053B3D}" destId="{3A7CA96C-BAB2-47DE-B2AF-DD12A0D0025D}" srcOrd="0" destOrd="1" presId="urn:microsoft.com/office/officeart/2005/8/layout/chevron2"/>
    <dgm:cxn modelId="{EA51EA68-C688-4A0A-913B-18B9390EB928}" type="presOf" srcId="{5BD21395-68CC-4F0F-9199-87875DA5CA83}" destId="{059D0148-B217-4D6C-9489-D1CFBA70502E}" srcOrd="0" destOrd="0" presId="urn:microsoft.com/office/officeart/2005/8/layout/chevron2"/>
    <dgm:cxn modelId="{2EB2B172-5947-44D1-A7B1-BFD5DBEFA4A4}" srcId="{61307FB1-34E6-4C98-9A19-217C69BFBDCB}" destId="{A9BCAB84-7850-4D94-BA36-E8CA2D0CD14E}" srcOrd="1" destOrd="0" parTransId="{E29BCB37-8371-4A70-AB74-F4532CAECB8D}" sibTransId="{B7A87182-7201-4BD9-A5EB-F6D9A1072895}"/>
    <dgm:cxn modelId="{F4B9278E-F95B-4C78-8C3D-88EF486ED974}" srcId="{E2719E5D-41C2-44D5-84E6-A3B86E74A6E5}" destId="{273C9675-0EDD-433B-A7C3-4650C0F7BB49}" srcOrd="2" destOrd="0" parTransId="{19F77D68-E358-4F00-9001-88CDC511529E}" sibTransId="{3E87B0D2-DA09-46C9-BEAC-56A7308C208A}"/>
    <dgm:cxn modelId="{C27C1196-9B48-453E-8C03-0EF23D504F2A}" type="presOf" srcId="{273C9675-0EDD-433B-A7C3-4650C0F7BB49}" destId="{83DA4376-5DE7-4F9C-A800-4E4BCE09BDD2}" srcOrd="0" destOrd="0" presId="urn:microsoft.com/office/officeart/2005/8/layout/chevron2"/>
    <dgm:cxn modelId="{2E15F59C-6562-4EB6-9C55-68116A6BA0DE}" srcId="{61307FB1-34E6-4C98-9A19-217C69BFBDCB}" destId="{2DA2830A-DD56-4710-BD25-FE99BCE57DCC}" srcOrd="0" destOrd="0" parTransId="{16E9D1FB-6E49-4347-833A-85ABA3485030}" sibTransId="{976DAEBF-9648-40A2-9690-46BA3D9756C9}"/>
    <dgm:cxn modelId="{A9C3E5B7-D19B-4AE5-A241-827F4DADE15B}" type="presOf" srcId="{E2719E5D-41C2-44D5-84E6-A3B86E74A6E5}" destId="{8E20BD89-4F9E-4C74-8924-C36D4B369443}" srcOrd="0" destOrd="0" presId="urn:microsoft.com/office/officeart/2005/8/layout/chevron2"/>
    <dgm:cxn modelId="{99FA16CE-15D4-4E7E-917A-AB40035CA464}" srcId="{273C9675-0EDD-433B-A7C3-4650C0F7BB49}" destId="{DF88B908-8E83-4DAD-B222-27AD78053B3D}" srcOrd="1" destOrd="0" parTransId="{55891725-A45F-4E0D-B221-7D02AA5FE13B}" sibTransId="{A8B81FBD-EDE1-41EE-9C52-CF0FC0F1A73D}"/>
    <dgm:cxn modelId="{12FDAFE7-34EE-4623-A86B-FF172A75A426}" srcId="{D4B330EA-9E4B-474F-BF24-66AB93D41EA8}" destId="{09EDE0E8-2E0C-4CF6-9850-DC17E949B0F5}" srcOrd="1" destOrd="0" parTransId="{97694B0A-8E2F-4610-A7CC-F4A86DA53725}" sibTransId="{9D1CA0D9-8322-46A7-9B18-FAD94E565094}"/>
    <dgm:cxn modelId="{92C515EF-CE3B-4CE4-BAC9-66A04F7DAB76}" type="presOf" srcId="{2DA2830A-DD56-4710-BD25-FE99BCE57DCC}" destId="{9DA4A8B5-6EF6-431A-95D0-BDBEE47ECB8F}" srcOrd="0" destOrd="0" presId="urn:microsoft.com/office/officeart/2005/8/layout/chevron2"/>
    <dgm:cxn modelId="{26753842-A911-46FC-98E1-8414F985F52C}" type="presParOf" srcId="{8E20BD89-4F9E-4C74-8924-C36D4B369443}" destId="{92AA2D4F-4E34-4DC6-B15F-48F13B9D1F95}" srcOrd="0" destOrd="0" presId="urn:microsoft.com/office/officeart/2005/8/layout/chevron2"/>
    <dgm:cxn modelId="{3A79E4A6-1C98-4949-B975-85DD31DC6F5F}" type="presParOf" srcId="{92AA2D4F-4E34-4DC6-B15F-48F13B9D1F95}" destId="{6B1723BB-BD70-4EBE-A68A-70054D4E6BE4}" srcOrd="0" destOrd="0" presId="urn:microsoft.com/office/officeart/2005/8/layout/chevron2"/>
    <dgm:cxn modelId="{1B5CC30C-D12F-4D21-A69A-141281CF6BD3}" type="presParOf" srcId="{92AA2D4F-4E34-4DC6-B15F-48F13B9D1F95}" destId="{059D0148-B217-4D6C-9489-D1CFBA70502E}" srcOrd="1" destOrd="0" presId="urn:microsoft.com/office/officeart/2005/8/layout/chevron2"/>
    <dgm:cxn modelId="{CF8F4001-CA96-452D-B56F-DF2DEFDFD4C2}" type="presParOf" srcId="{8E20BD89-4F9E-4C74-8924-C36D4B369443}" destId="{AF2F058C-232B-438B-B05E-737F36B82977}" srcOrd="1" destOrd="0" presId="urn:microsoft.com/office/officeart/2005/8/layout/chevron2"/>
    <dgm:cxn modelId="{A5394D68-94FE-456B-8C56-02FD7B8A90F9}" type="presParOf" srcId="{8E20BD89-4F9E-4C74-8924-C36D4B369443}" destId="{0A57CD7B-E702-44E1-9EC6-29EF1D82BC65}" srcOrd="2" destOrd="0" presId="urn:microsoft.com/office/officeart/2005/8/layout/chevron2"/>
    <dgm:cxn modelId="{AC908B90-D386-4133-B6DC-1B53D177B966}" type="presParOf" srcId="{0A57CD7B-E702-44E1-9EC6-29EF1D82BC65}" destId="{B615BC85-AE92-43B0-A1B7-3164B0A750A5}" srcOrd="0" destOrd="0" presId="urn:microsoft.com/office/officeart/2005/8/layout/chevron2"/>
    <dgm:cxn modelId="{359000A3-BCB5-4EB5-A341-24E6D18CB2D6}" type="presParOf" srcId="{0A57CD7B-E702-44E1-9EC6-29EF1D82BC65}" destId="{9DA4A8B5-6EF6-431A-95D0-BDBEE47ECB8F}" srcOrd="1" destOrd="0" presId="urn:microsoft.com/office/officeart/2005/8/layout/chevron2"/>
    <dgm:cxn modelId="{49CD7EBC-ADA2-420A-801F-4A803FBA74A2}" type="presParOf" srcId="{8E20BD89-4F9E-4C74-8924-C36D4B369443}" destId="{3F72781F-42C3-4FA0-8B1A-E1C17216DEF5}" srcOrd="3" destOrd="0" presId="urn:microsoft.com/office/officeart/2005/8/layout/chevron2"/>
    <dgm:cxn modelId="{36AF8D30-2CF7-4010-8DDC-58905C061E38}" type="presParOf" srcId="{8E20BD89-4F9E-4C74-8924-C36D4B369443}" destId="{3622FCF5-CBDC-4320-A0DC-13CB569E0E03}" srcOrd="4" destOrd="0" presId="urn:microsoft.com/office/officeart/2005/8/layout/chevron2"/>
    <dgm:cxn modelId="{AFFDF1C2-E418-40DD-9E17-8F9BFAC39967}" type="presParOf" srcId="{3622FCF5-CBDC-4320-A0DC-13CB569E0E03}" destId="{83DA4376-5DE7-4F9C-A800-4E4BCE09BDD2}" srcOrd="0" destOrd="0" presId="urn:microsoft.com/office/officeart/2005/8/layout/chevron2"/>
    <dgm:cxn modelId="{2A0B0CEB-824D-487F-B709-B49D407C77C5}" type="presParOf" srcId="{3622FCF5-CBDC-4320-A0DC-13CB569E0E03}" destId="{3A7CA96C-BAB2-47DE-B2AF-DD12A0D0025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723BB-BD70-4EBE-A68A-70054D4E6BE4}">
      <dsp:nvSpPr>
        <dsp:cNvPr id="0" name=""/>
        <dsp:cNvSpPr/>
      </dsp:nvSpPr>
      <dsp:spPr>
        <a:xfrm rot="5400000">
          <a:off x="-244218" y="247791"/>
          <a:ext cx="1628126" cy="1139688"/>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选课前</a:t>
          </a:r>
        </a:p>
      </dsp:txBody>
      <dsp:txXfrm rot="-5400000">
        <a:off x="1" y="573416"/>
        <a:ext cx="1139688" cy="488438"/>
      </dsp:txXfrm>
    </dsp:sp>
    <dsp:sp modelId="{059D0148-B217-4D6C-9489-D1CFBA70502E}">
      <dsp:nvSpPr>
        <dsp:cNvPr id="0" name=""/>
        <dsp:cNvSpPr/>
      </dsp:nvSpPr>
      <dsp:spPr>
        <a:xfrm rot="5400000">
          <a:off x="5298502" y="-4155241"/>
          <a:ext cx="1058282" cy="9375910"/>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了解学分要求、选课要求</a:t>
          </a:r>
        </a:p>
        <a:p>
          <a:pPr marL="171450" lvl="1" indent="-171450" algn="l" defTabSz="711200">
            <a:lnSpc>
              <a:spcPct val="90000"/>
            </a:lnSpc>
            <a:spcBef>
              <a:spcPct val="0"/>
            </a:spcBef>
            <a:spcAft>
              <a:spcPct val="15000"/>
            </a:spcAft>
            <a:buChar char="•"/>
          </a:pPr>
          <a:r>
            <a:rPr lang="zh-CN" altLang="en-US" sz="1600" kern="1200" dirty="0">
              <a:solidFill>
                <a:srgbClr val="FF0000"/>
              </a:solidFill>
            </a:rPr>
            <a:t>与导师和培养单位沟通</a:t>
          </a:r>
        </a:p>
      </dsp:txBody>
      <dsp:txXfrm rot="-5400000">
        <a:off x="1139689" y="55233"/>
        <a:ext cx="9324249" cy="954960"/>
      </dsp:txXfrm>
    </dsp:sp>
    <dsp:sp modelId="{B615BC85-AE92-43B0-A1B7-3164B0A750A5}">
      <dsp:nvSpPr>
        <dsp:cNvPr id="0" name=""/>
        <dsp:cNvSpPr/>
      </dsp:nvSpPr>
      <dsp:spPr>
        <a:xfrm rot="5400000">
          <a:off x="-244218" y="1682289"/>
          <a:ext cx="1628126" cy="1139688"/>
        </a:xfrm>
        <a:prstGeom prst="chevron">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选课时</a:t>
          </a:r>
        </a:p>
      </dsp:txBody>
      <dsp:txXfrm rot="-5400000">
        <a:off x="1" y="2007914"/>
        <a:ext cx="1139688" cy="488438"/>
      </dsp:txXfrm>
    </dsp:sp>
    <dsp:sp modelId="{9DA4A8B5-6EF6-431A-95D0-BDBEE47ECB8F}">
      <dsp:nvSpPr>
        <dsp:cNvPr id="0" name=""/>
        <dsp:cNvSpPr/>
      </dsp:nvSpPr>
      <dsp:spPr>
        <a:xfrm rot="5400000">
          <a:off x="5298502" y="-2720743"/>
          <a:ext cx="1058282" cy="9375910"/>
        </a:xfrm>
        <a:prstGeom prst="round2Same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0" kern="1200" dirty="0">
              <a:latin typeface="微软雅黑" panose="020B0503020204020204" pitchFamily="34" charset="-122"/>
            </a:rPr>
            <a:t>遵</a:t>
          </a:r>
          <a:r>
            <a:rPr lang="zh-CN" altLang="en-US" sz="1600" b="0" kern="1200" dirty="0">
              <a:latin typeface="+mn-ea"/>
            </a:rPr>
            <a:t>守选课纪律，</a:t>
          </a:r>
          <a:r>
            <a:rPr lang="zh-CN" altLang="en-US" sz="1600" b="0" kern="1200" dirty="0">
              <a:solidFill>
                <a:srgbClr val="FF0000"/>
              </a:solidFill>
              <a:latin typeface="+mn-ea"/>
            </a:rPr>
            <a:t>禁止屯课卖课、使用插件等非正常方式选课</a:t>
          </a:r>
          <a:r>
            <a:rPr lang="zh-CN" altLang="en-US" sz="1600" b="0" kern="1200" dirty="0">
              <a:latin typeface="+mn-ea"/>
            </a:rPr>
            <a:t>，一旦查实有类似行为，将移交学生处严肃处理</a:t>
          </a:r>
          <a:endParaRPr lang="zh-CN" altLang="en-US" sz="1600" b="0" kern="1200" dirty="0"/>
        </a:p>
        <a:p>
          <a:pPr marL="171450" lvl="1" indent="-171450" algn="l" defTabSz="711200">
            <a:lnSpc>
              <a:spcPct val="90000"/>
            </a:lnSpc>
            <a:spcBef>
              <a:spcPct val="0"/>
            </a:spcBef>
            <a:spcAft>
              <a:spcPct val="15000"/>
            </a:spcAft>
            <a:buChar char="•"/>
          </a:pPr>
          <a:r>
            <a:rPr lang="zh-CN" altLang="en-US" sz="1600" b="0" kern="1200" dirty="0"/>
            <a:t>遇问题咨询学院教学主管或教务部，勿轻信他人，谨防上当受骗</a:t>
          </a:r>
        </a:p>
      </dsp:txBody>
      <dsp:txXfrm rot="-5400000">
        <a:off x="1139689" y="1489731"/>
        <a:ext cx="9324249" cy="954960"/>
      </dsp:txXfrm>
    </dsp:sp>
    <dsp:sp modelId="{83DA4376-5DE7-4F9C-A800-4E4BCE09BDD2}">
      <dsp:nvSpPr>
        <dsp:cNvPr id="0" name=""/>
        <dsp:cNvSpPr/>
      </dsp:nvSpPr>
      <dsp:spPr>
        <a:xfrm rot="5400000">
          <a:off x="-244218" y="3116786"/>
          <a:ext cx="1628126" cy="1139688"/>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选课后</a:t>
          </a:r>
        </a:p>
      </dsp:txBody>
      <dsp:txXfrm rot="-5400000">
        <a:off x="1" y="3442411"/>
        <a:ext cx="1139688" cy="488438"/>
      </dsp:txXfrm>
    </dsp:sp>
    <dsp:sp modelId="{3A7CA96C-BAB2-47DE-B2AF-DD12A0D0025D}">
      <dsp:nvSpPr>
        <dsp:cNvPr id="0" name=""/>
        <dsp:cNvSpPr/>
      </dsp:nvSpPr>
      <dsp:spPr>
        <a:xfrm rot="5400000">
          <a:off x="5298502" y="-1286246"/>
          <a:ext cx="1058282" cy="9375910"/>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确认选课信息后，</a:t>
          </a:r>
          <a:r>
            <a:rPr lang="zh-CN" altLang="en-US" sz="1600" kern="1200" dirty="0">
              <a:solidFill>
                <a:srgbClr val="FF0000"/>
              </a:solidFill>
            </a:rPr>
            <a:t>在选课结束前务必提交</a:t>
          </a:r>
        </a:p>
        <a:p>
          <a:pPr marL="171450" lvl="1" indent="-171450" algn="l" defTabSz="711200">
            <a:lnSpc>
              <a:spcPct val="90000"/>
            </a:lnSpc>
            <a:spcBef>
              <a:spcPct val="0"/>
            </a:spcBef>
            <a:spcAft>
              <a:spcPct val="15000"/>
            </a:spcAft>
            <a:buChar char="•"/>
          </a:pPr>
          <a:r>
            <a:rPr lang="zh-CN" altLang="en-US" sz="1600" kern="1200" dirty="0"/>
            <a:t>按时上课、按要求完成作业并参加考核</a:t>
          </a:r>
        </a:p>
      </dsp:txBody>
      <dsp:txXfrm rot="-5400000">
        <a:off x="1139689" y="2924228"/>
        <a:ext cx="9324249" cy="9549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t>2022/8/17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14085-1836-4067-BF05-EE1CEA907A8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t>2022/8/17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72616"/>
            <a:ext cx="10515600" cy="1006223"/>
          </a:xfrm>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p:cNvCxnSpPr/>
          <p:nvPr userDrawn="1"/>
        </p:nvCxnSpPr>
        <p:spPr>
          <a:xfrm>
            <a:off x="838200" y="1178839"/>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2022/8/17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t>2022/8/17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notesSlide" Target="../notesSlides/notesSlide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2.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hyperlink" Target="2022-2023&#23398;&#24180;&#26680;&#24515;&#35838;&#21015;&#34920;.xlsx" TargetMode="Externa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hyperlink" Target="&#20013;&#22269;&#31185;&#23398;&#38498;&#22823;&#23398;&#23398;&#20301;&#25480;&#26435;&#28857;&#19968;&#35272;&#34920;(20200720).xls" TargetMode="External"/><Relationship Id="rId4" Type="http://schemas.openxmlformats.org/officeDocument/2006/relationships/hyperlink" Target="2021-2022&#23398;&#24180;&#26680;&#24515;&#35838;&#21015;&#34920;.xls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3" Type="http://schemas.openxmlformats.org/officeDocument/2006/relationships/hyperlink" Target="2021-2022&#23398;&#24180;&#20004;&#29992;&#35838;&#31243;&#20449;&#24687;&#34920;.xlsx" TargetMode="Externa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2022-2023&#23398;&#24180;&#20004;&#29992;&#35838;&#31243;&#20449;&#24687;&#34920;.xlsx"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3" cstate="screen"/>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p:nvPr/>
        </p:nvGrpSpPr>
        <p:grpSpPr>
          <a:xfrm>
            <a:off x="1371960" y="2238600"/>
            <a:ext cx="9424226" cy="2145538"/>
            <a:chOff x="1371960" y="1544925"/>
            <a:chExt cx="9424226" cy="2145538"/>
          </a:xfrm>
        </p:grpSpPr>
        <p:sp>
          <p:nvSpPr>
            <p:cNvPr id="2" name="矩形 1"/>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rgbClr val="C00000"/>
                  </a:solidFill>
                  <a:latin typeface="微软雅黑" panose="020B0503020204020204" pitchFamily="34" charset="-122"/>
                  <a:ea typeface="微软雅黑" panose="020B0503020204020204" pitchFamily="34" charset="-122"/>
                </a:rPr>
                <a:t>集中教学研究生课程学习与选课须知</a:t>
              </a: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4" name="副标题 3"/>
          <p:cNvSpPr>
            <a:spLocks noGrp="1"/>
          </p:cNvSpPr>
          <p:nvPr>
            <p:ph type="subTitle" idx="1"/>
          </p:nvPr>
        </p:nvSpPr>
        <p:spPr>
          <a:xfrm>
            <a:off x="1524000" y="3661124"/>
            <a:ext cx="9144000" cy="1655762"/>
          </a:xfrm>
        </p:spPr>
        <p:txBody>
          <a:bodyPr>
            <a:normAutofit/>
          </a:bodyPr>
          <a:lstStyle/>
          <a:p>
            <a:r>
              <a:rPr lang="zh-CN" altLang="en-US" sz="3600" dirty="0">
                <a:solidFill>
                  <a:srgbClr val="3D6AA1"/>
                </a:solidFill>
              </a:rPr>
              <a:t>（</a:t>
            </a:r>
            <a:r>
              <a:rPr lang="en-US" altLang="zh-CN" sz="3600" dirty="0">
                <a:solidFill>
                  <a:srgbClr val="3D6AA1"/>
                </a:solidFill>
              </a:rPr>
              <a:t>2022</a:t>
            </a:r>
            <a:r>
              <a:rPr lang="zh-CN" altLang="en-US" sz="3600" dirty="0">
                <a:solidFill>
                  <a:srgbClr val="3D6AA1"/>
                </a:solidFill>
              </a:rPr>
              <a:t>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739" y="992938"/>
            <a:ext cx="10515600" cy="992708"/>
          </a:xfrm>
        </p:spPr>
        <p:txBody>
          <a:bodyPr>
            <a:normAutofit/>
          </a:bodyPr>
          <a:lstStyle/>
          <a:p>
            <a:pPr algn="ctr"/>
            <a:r>
              <a:rPr lang="en-US" altLang="zh-CN" sz="2800" b="1" dirty="0">
                <a:solidFill>
                  <a:srgbClr val="C00000"/>
                </a:solidFill>
                <a:latin typeface="+mn-ea"/>
                <a:ea typeface="+mn-ea"/>
              </a:rPr>
              <a:t>2022-2023</a:t>
            </a:r>
            <a:r>
              <a:rPr lang="zh-CN" altLang="en-US" sz="2800" b="1" dirty="0">
                <a:solidFill>
                  <a:srgbClr val="C00000"/>
                </a:solidFill>
                <a:latin typeface="+mn-ea"/>
                <a:ea typeface="+mn-ea"/>
              </a:rPr>
              <a:t>学年研究生课程学习学分要求</a:t>
            </a:r>
          </a:p>
        </p:txBody>
      </p:sp>
      <p:graphicFrame>
        <p:nvGraphicFramePr>
          <p:cNvPr id="7" name="内容占位符 8"/>
          <p:cNvGraphicFramePr>
            <a:graphicFrameLocks noGrp="1"/>
          </p:cNvGraphicFramePr>
          <p:nvPr>
            <p:ph idx="1"/>
            <p:custDataLst>
              <p:tags r:id="rId1"/>
            </p:custDataLst>
          </p:nvPr>
        </p:nvGraphicFramePr>
        <p:xfrm>
          <a:off x="699908" y="2071769"/>
          <a:ext cx="10792696" cy="4053711"/>
        </p:xfrm>
        <a:graphic>
          <a:graphicData uri="http://schemas.openxmlformats.org/drawingml/2006/table">
            <a:tbl>
              <a:tblPr firstRow="1" firstCol="1">
                <a:tableStyleId>{21E4AEA4-8DFA-4A89-87EB-49C32662AFE0}</a:tableStyleId>
              </a:tblPr>
              <a:tblGrid>
                <a:gridCol w="598130">
                  <a:extLst>
                    <a:ext uri="{9D8B030D-6E8A-4147-A177-3AD203B41FA5}">
                      <a16:colId xmlns:a16="http://schemas.microsoft.com/office/drawing/2014/main" val="20000"/>
                    </a:ext>
                  </a:extLst>
                </a:gridCol>
                <a:gridCol w="1597025">
                  <a:extLst>
                    <a:ext uri="{9D8B030D-6E8A-4147-A177-3AD203B41FA5}">
                      <a16:colId xmlns:a16="http://schemas.microsoft.com/office/drawing/2014/main" val="20001"/>
                    </a:ext>
                  </a:extLst>
                </a:gridCol>
                <a:gridCol w="4265272">
                  <a:extLst>
                    <a:ext uri="{9D8B030D-6E8A-4147-A177-3AD203B41FA5}">
                      <a16:colId xmlns:a16="http://schemas.microsoft.com/office/drawing/2014/main" val="20002"/>
                    </a:ext>
                  </a:extLst>
                </a:gridCol>
                <a:gridCol w="1140310">
                  <a:extLst>
                    <a:ext uri="{9D8B030D-6E8A-4147-A177-3AD203B41FA5}">
                      <a16:colId xmlns:a16="http://schemas.microsoft.com/office/drawing/2014/main" val="20003"/>
                    </a:ext>
                  </a:extLst>
                </a:gridCol>
                <a:gridCol w="1151069">
                  <a:extLst>
                    <a:ext uri="{9D8B030D-6E8A-4147-A177-3AD203B41FA5}">
                      <a16:colId xmlns:a16="http://schemas.microsoft.com/office/drawing/2014/main" val="20004"/>
                    </a:ext>
                  </a:extLst>
                </a:gridCol>
                <a:gridCol w="1148080">
                  <a:extLst>
                    <a:ext uri="{9D8B030D-6E8A-4147-A177-3AD203B41FA5}">
                      <a16:colId xmlns:a16="http://schemas.microsoft.com/office/drawing/2014/main" val="20005"/>
                    </a:ext>
                  </a:extLst>
                </a:gridCol>
                <a:gridCol w="892810">
                  <a:extLst>
                    <a:ext uri="{9D8B030D-6E8A-4147-A177-3AD203B41FA5}">
                      <a16:colId xmlns:a16="http://schemas.microsoft.com/office/drawing/2014/main" val="20006"/>
                    </a:ext>
                  </a:extLst>
                </a:gridCol>
              </a:tblGrid>
              <a:tr h="735330">
                <a:tc>
                  <a:txBody>
                    <a:bodyPr/>
                    <a:lstStyle/>
                    <a:p>
                      <a:pPr algn="ctr">
                        <a:lnSpc>
                          <a:spcPct val="100000"/>
                        </a:lnSpc>
                        <a:spcAft>
                          <a:spcPts val="0"/>
                        </a:spcAft>
                      </a:pPr>
                      <a:r>
                        <a:rPr lang="zh-CN" sz="1600" kern="100" dirty="0">
                          <a:effectLst/>
                        </a:rPr>
                        <a:t>序号</a:t>
                      </a:r>
                      <a:endParaRPr lang="zh-CN" sz="1600" kern="100" dirty="0">
                        <a:effectLst/>
                        <a:latin typeface="+mn-ea"/>
                        <a:ea typeface="+mn-ea"/>
                      </a:endParaRPr>
                    </a:p>
                  </a:txBody>
                  <a:tcPr marL="59404" marR="59404" marT="0" marB="0" anchor="ctr"/>
                </a:tc>
                <a:tc>
                  <a:txBody>
                    <a:bodyPr/>
                    <a:lstStyle/>
                    <a:p>
                      <a:pPr algn="ctr">
                        <a:lnSpc>
                          <a:spcPct val="150000"/>
                        </a:lnSpc>
                        <a:spcAft>
                          <a:spcPts val="0"/>
                        </a:spcAft>
                      </a:pPr>
                      <a:r>
                        <a:rPr lang="zh-CN" sz="1600" kern="100" dirty="0">
                          <a:effectLst/>
                        </a:rPr>
                        <a:t>学生类别</a:t>
                      </a:r>
                      <a:endParaRPr lang="zh-CN" sz="1600" kern="100" dirty="0">
                        <a:effectLst/>
                        <a:latin typeface="+mn-ea"/>
                        <a:ea typeface="+mn-ea"/>
                      </a:endParaRPr>
                    </a:p>
                  </a:txBody>
                  <a:tcPr marL="59404" marR="59404" marT="0" marB="0" anchor="ctr"/>
                </a:tc>
                <a:tc>
                  <a:txBody>
                    <a:bodyPr/>
                    <a:lstStyle/>
                    <a:p>
                      <a:pPr algn="ctr">
                        <a:lnSpc>
                          <a:spcPct val="150000"/>
                        </a:lnSpc>
                        <a:spcAft>
                          <a:spcPts val="0"/>
                        </a:spcAft>
                      </a:pPr>
                      <a:r>
                        <a:rPr lang="zh-CN" sz="1600" kern="100" dirty="0">
                          <a:effectLst/>
                        </a:rPr>
                        <a:t>公共必修课程及学分</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rPr>
                        <a:t>公共选修课</a:t>
                      </a:r>
                      <a:endParaRPr lang="en-US" altLang="zh-CN" sz="1600" kern="100" dirty="0">
                        <a:effectLst/>
                      </a:endParaRPr>
                    </a:p>
                    <a:p>
                      <a:pPr algn="ctr">
                        <a:lnSpc>
                          <a:spcPct val="100000"/>
                        </a:lnSpc>
                        <a:spcAft>
                          <a:spcPts val="0"/>
                        </a:spcAft>
                      </a:pPr>
                      <a:r>
                        <a:rPr lang="zh-CN" sz="1600" kern="100" dirty="0">
                          <a:effectLst/>
                        </a:rPr>
                        <a:t>学分要求</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rPr>
                        <a:t>专业学位课</a:t>
                      </a:r>
                    </a:p>
                    <a:p>
                      <a:pPr algn="ctr">
                        <a:lnSpc>
                          <a:spcPct val="100000"/>
                        </a:lnSpc>
                        <a:spcAft>
                          <a:spcPts val="0"/>
                        </a:spcAft>
                      </a:pPr>
                      <a:r>
                        <a:rPr lang="zh-CN" sz="1600" kern="100" dirty="0">
                          <a:effectLst/>
                        </a:rPr>
                        <a:t>学分要求</a:t>
                      </a:r>
                      <a:endParaRPr lang="zh-CN" sz="1600" kern="100" dirty="0">
                        <a:effectLst/>
                        <a:latin typeface="+mn-ea"/>
                        <a:ea typeface="+mn-ea"/>
                      </a:endParaRPr>
                    </a:p>
                  </a:txBody>
                  <a:tcPr marL="59404" marR="59404" marT="0" marB="0" anchor="ctr"/>
                </a:tc>
                <a:tc>
                  <a:txBody>
                    <a:bodyPr/>
                    <a:lstStyle/>
                    <a:p>
                      <a:pPr algn="ctr">
                        <a:lnSpc>
                          <a:spcPct val="100000"/>
                        </a:lnSpc>
                        <a:spcAft>
                          <a:spcPts val="0"/>
                        </a:spcAft>
                      </a:pPr>
                      <a:r>
                        <a:rPr lang="zh-CN" sz="1600" kern="100" dirty="0">
                          <a:effectLst/>
                          <a:latin typeface="+mn-ea"/>
                          <a:ea typeface="+mn-ea"/>
                        </a:rPr>
                        <a:t>专业选修课学分要求</a:t>
                      </a:r>
                    </a:p>
                  </a:txBody>
                  <a:tcPr marL="59404" marR="59404" marT="0" marB="0" anchor="ctr"/>
                </a:tc>
                <a:tc>
                  <a:txBody>
                    <a:bodyPr/>
                    <a:lstStyle/>
                    <a:p>
                      <a:pPr algn="ctr">
                        <a:lnSpc>
                          <a:spcPct val="100000"/>
                        </a:lnSpc>
                        <a:spcAft>
                          <a:spcPts val="0"/>
                        </a:spcAft>
                      </a:pPr>
                      <a:r>
                        <a:rPr lang="zh-CN" altLang="en-US" sz="1600" kern="100" dirty="0">
                          <a:effectLst/>
                        </a:rPr>
                        <a:t>总学分</a:t>
                      </a:r>
                      <a:endParaRPr lang="en-US" altLang="zh-CN" sz="1600" kern="100" dirty="0">
                        <a:effectLst/>
                      </a:endParaRPr>
                    </a:p>
                    <a:p>
                      <a:pPr algn="ctr">
                        <a:lnSpc>
                          <a:spcPct val="100000"/>
                        </a:lnSpc>
                        <a:spcAft>
                          <a:spcPts val="0"/>
                        </a:spcAft>
                      </a:pPr>
                      <a:r>
                        <a:rPr lang="zh-CN" altLang="en-US" sz="1600" kern="100" dirty="0">
                          <a:effectLst/>
                        </a:rPr>
                        <a:t>要求</a:t>
                      </a:r>
                      <a:endParaRPr lang="zh-CN" sz="1600" kern="100" dirty="0">
                        <a:effectLst/>
                        <a:latin typeface="+mn-ea"/>
                        <a:ea typeface="+mn-ea"/>
                      </a:endParaRPr>
                    </a:p>
                  </a:txBody>
                  <a:tcPr marL="59404" marR="59404" marT="0" marB="0" anchor="ctr"/>
                </a:tc>
                <a:extLst>
                  <a:ext uri="{0D108BD9-81ED-4DB2-BD59-A6C34878D82A}">
                    <a16:rowId xmlns:a16="http://schemas.microsoft.com/office/drawing/2014/main" val="10000"/>
                  </a:ext>
                </a:extLst>
              </a:tr>
              <a:tr h="920380">
                <a:tc>
                  <a:txBody>
                    <a:bodyPr/>
                    <a:lstStyle/>
                    <a:p>
                      <a:pPr algn="ctr">
                        <a:lnSpc>
                          <a:spcPct val="150000"/>
                        </a:lnSpc>
                        <a:spcAft>
                          <a:spcPts val="0"/>
                        </a:spcAft>
                      </a:pPr>
                      <a:r>
                        <a:rPr lang="en-US" sz="1200" kern="100" dirty="0">
                          <a:effectLst/>
                        </a:rPr>
                        <a:t>1</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硕士</a:t>
                      </a:r>
                    </a:p>
                    <a:p>
                      <a:pPr algn="ctr">
                        <a:lnSpc>
                          <a:spcPct val="150000"/>
                        </a:lnSpc>
                        <a:spcAft>
                          <a:spcPts val="0"/>
                        </a:spcAft>
                      </a:pPr>
                      <a:r>
                        <a:rPr lang="zh-CN" sz="1200" kern="100" dirty="0">
                          <a:effectLst/>
                        </a:rPr>
                        <a:t>（学术型）</a:t>
                      </a:r>
                      <a:endParaRPr lang="zh-CN" sz="1200" b="1" kern="100" dirty="0">
                        <a:solidFill>
                          <a:schemeClr val="tx1"/>
                        </a:solidFill>
                        <a:effectLst/>
                        <a:latin typeface="+mn-ea"/>
                        <a:ea typeface="+mn-ea"/>
                      </a:endParaRPr>
                    </a:p>
                  </a:txBody>
                  <a:tcPr marL="59404" marR="59404" marT="0" marB="0" anchor="ctr"/>
                </a:tc>
                <a:tc>
                  <a:txBody>
                    <a:bodyPr/>
                    <a:lstStyle/>
                    <a:p>
                      <a:pPr algn="just">
                        <a:lnSpc>
                          <a:spcPct val="100000"/>
                        </a:lnSpc>
                        <a:spcAft>
                          <a:spcPts val="0"/>
                        </a:spcAft>
                      </a:pPr>
                      <a:r>
                        <a:rPr lang="zh-CN" altLang="en-US" sz="1200" kern="100" dirty="0">
                          <a:effectLst/>
                        </a:rPr>
                        <a:t>新时代</a:t>
                      </a:r>
                      <a:r>
                        <a:rPr lang="zh-CN" sz="1200" kern="100" dirty="0">
                          <a:effectLst/>
                        </a:rPr>
                        <a:t>中国特色社会主义理论与实践研究（</a:t>
                      </a:r>
                      <a:r>
                        <a:rPr lang="en-US" altLang="zh-CN" sz="1200" kern="100" dirty="0">
                          <a:effectLst/>
                        </a:rPr>
                        <a:t>2</a:t>
                      </a:r>
                      <a:r>
                        <a:rPr lang="zh-CN" sz="1200" kern="100" dirty="0">
                          <a:effectLst/>
                        </a:rPr>
                        <a:t>学分）；</a:t>
                      </a:r>
                      <a:endParaRPr lang="en-US" altLang="zh-CN" sz="1200" kern="100" dirty="0">
                        <a:effectLst/>
                      </a:endParaRPr>
                    </a:p>
                    <a:p>
                      <a:pPr marL="0" marR="0" indent="0" algn="just" defTabSz="914400" rtl="0" eaLnBrk="1" fontAlgn="auto" latinLnBrk="0" hangingPunct="1">
                        <a:lnSpc>
                          <a:spcPct val="100000"/>
                        </a:lnSpc>
                        <a:spcBef>
                          <a:spcPts val="0"/>
                        </a:spcBef>
                        <a:spcAft>
                          <a:spcPts val="0"/>
                        </a:spcAft>
                        <a:buClrTx/>
                        <a:buSzTx/>
                        <a:buFontTx/>
                        <a:buNone/>
                        <a:defRPr/>
                      </a:pPr>
                      <a:r>
                        <a:rPr lang="zh-CN" altLang="zh-CN" sz="1200" kern="100" dirty="0">
                          <a:effectLst/>
                        </a:rPr>
                        <a:t>自然辩证法</a:t>
                      </a:r>
                      <a:r>
                        <a:rPr lang="zh-CN" altLang="en-US" sz="1200" kern="100" dirty="0">
                          <a:effectLst/>
                        </a:rPr>
                        <a:t>概论</a:t>
                      </a:r>
                      <a:r>
                        <a:rPr lang="zh-CN" altLang="zh-CN" sz="1200" kern="100" dirty="0">
                          <a:effectLst/>
                        </a:rPr>
                        <a:t>（</a:t>
                      </a:r>
                      <a:r>
                        <a:rPr lang="en-US" altLang="zh-CN" sz="1200" kern="100" dirty="0">
                          <a:effectLst/>
                        </a:rPr>
                        <a:t>1</a:t>
                      </a:r>
                      <a:r>
                        <a:rPr lang="zh-CN" altLang="zh-CN" sz="1200" kern="100" dirty="0">
                          <a:effectLst/>
                        </a:rPr>
                        <a:t>学分）；</a:t>
                      </a:r>
                      <a:endParaRPr lang="zh-CN" sz="1200" kern="100" dirty="0">
                        <a:effectLst/>
                      </a:endParaRPr>
                    </a:p>
                    <a:p>
                      <a:pPr algn="just">
                        <a:lnSpc>
                          <a:spcPct val="100000"/>
                        </a:lnSpc>
                        <a:spcAft>
                          <a:spcPts val="0"/>
                        </a:spcAft>
                      </a:pPr>
                      <a:r>
                        <a:rPr lang="zh-CN" altLang="en-US" sz="1200" kern="100" dirty="0">
                          <a:effectLst/>
                        </a:rPr>
                        <a:t>学术道德与学术写作规范</a:t>
                      </a:r>
                      <a:r>
                        <a:rPr lang="zh-CN" sz="1200" kern="100" dirty="0">
                          <a:effectLst/>
                        </a:rPr>
                        <a:t>（</a:t>
                      </a:r>
                      <a:r>
                        <a:rPr lang="en-US" sz="1200" kern="100" dirty="0">
                          <a:effectLst/>
                        </a:rPr>
                        <a:t>1</a:t>
                      </a:r>
                      <a:r>
                        <a:rPr lang="zh-CN" sz="1200" kern="100" dirty="0">
                          <a:effectLst/>
                        </a:rPr>
                        <a:t>学分</a:t>
                      </a:r>
                      <a:r>
                        <a:rPr lang="en-US" sz="1200" kern="100" dirty="0">
                          <a:effectLst/>
                        </a:rPr>
                        <a:t>)</a:t>
                      </a:r>
                      <a:r>
                        <a:rPr lang="zh-CN" sz="1200" kern="100" dirty="0">
                          <a:effectLst/>
                        </a:rPr>
                        <a:t>；</a:t>
                      </a:r>
                      <a:endParaRPr lang="en-US" altLang="zh-CN" sz="1200" kern="100" dirty="0">
                        <a:effectLst/>
                      </a:endParaRPr>
                    </a:p>
                    <a:p>
                      <a:pPr algn="just">
                        <a:lnSpc>
                          <a:spcPct val="100000"/>
                        </a:lnSpc>
                        <a:spcAft>
                          <a:spcPts val="0"/>
                        </a:spcAft>
                      </a:pPr>
                      <a:r>
                        <a:rPr lang="zh-CN" sz="1200" kern="100" dirty="0">
                          <a:effectLst/>
                        </a:rPr>
                        <a:t>硕士学位</a:t>
                      </a:r>
                      <a:r>
                        <a:rPr lang="zh-CN" altLang="en-US" sz="1200" kern="100" dirty="0">
                          <a:effectLst/>
                        </a:rPr>
                        <a:t>英语</a:t>
                      </a:r>
                      <a:r>
                        <a:rPr lang="zh-CN" sz="1200" kern="100" dirty="0">
                          <a:effectLst/>
                        </a:rPr>
                        <a:t>（</a:t>
                      </a:r>
                      <a:r>
                        <a:rPr lang="en-US" sz="1200" kern="100" dirty="0">
                          <a:effectLst/>
                        </a:rPr>
                        <a:t>3</a:t>
                      </a:r>
                      <a:r>
                        <a:rPr lang="zh-CN" sz="1200" kern="100" dirty="0">
                          <a:effectLst/>
                        </a:rPr>
                        <a:t>学分）</a:t>
                      </a:r>
                      <a:r>
                        <a:rPr lang="zh-CN" altLang="en-US" sz="1200" kern="100" dirty="0">
                          <a:effectLst/>
                        </a:rPr>
                        <a:t>。</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sz="1200" kern="100" dirty="0">
                          <a:effectLst/>
                          <a:sym typeface="+mn-ea"/>
                        </a:rPr>
                        <a:t>参考培养方案</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30</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extLst>
                  <a:ext uri="{0D108BD9-81ED-4DB2-BD59-A6C34878D82A}">
                    <a16:rowId xmlns:a16="http://schemas.microsoft.com/office/drawing/2014/main" val="10001"/>
                  </a:ext>
                </a:extLst>
              </a:tr>
              <a:tr h="720649">
                <a:tc>
                  <a:txBody>
                    <a:bodyPr/>
                    <a:lstStyle/>
                    <a:p>
                      <a:pPr algn="ctr">
                        <a:lnSpc>
                          <a:spcPct val="150000"/>
                        </a:lnSpc>
                        <a:spcAft>
                          <a:spcPts val="0"/>
                        </a:spcAft>
                      </a:pPr>
                      <a:r>
                        <a:rPr lang="en-US" sz="1200" kern="100" dirty="0">
                          <a:effectLst/>
                        </a:rPr>
                        <a:t>2</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普博</a:t>
                      </a:r>
                      <a:endParaRPr lang="zh-CN" sz="1200" b="1" kern="100" dirty="0">
                        <a:solidFill>
                          <a:schemeClr val="tx1"/>
                        </a:solidFill>
                        <a:effectLst/>
                        <a:latin typeface="+mn-ea"/>
                        <a:ea typeface="+mn-ea"/>
                      </a:endParaRPr>
                    </a:p>
                  </a:txBody>
                  <a:tcPr marL="59501" marR="59501" marT="0" marB="0" anchor="ctr"/>
                </a:tc>
                <a:tc>
                  <a:txBody>
                    <a:bodyPr/>
                    <a:lstStyle/>
                    <a:p>
                      <a:pPr algn="l">
                        <a:lnSpc>
                          <a:spcPct val="100000"/>
                        </a:lnSpc>
                        <a:spcAft>
                          <a:spcPts val="0"/>
                        </a:spcAft>
                      </a:pPr>
                      <a:r>
                        <a:rPr lang="zh-CN" altLang="zh-CN" sz="1200" kern="100" dirty="0">
                          <a:effectLst/>
                        </a:rPr>
                        <a:t>中国马克思主义与当代（</a:t>
                      </a:r>
                      <a:r>
                        <a:rPr lang="en-US" altLang="zh-CN" sz="1200" kern="100" dirty="0">
                          <a:effectLst/>
                        </a:rPr>
                        <a:t>2</a:t>
                      </a:r>
                      <a:r>
                        <a:rPr lang="zh-CN" altLang="zh-CN" sz="1200" kern="100" dirty="0">
                          <a:effectLst/>
                        </a:rPr>
                        <a:t>学分）</a:t>
                      </a:r>
                      <a:r>
                        <a:rPr lang="zh-CN" altLang="en-US" sz="1200" kern="100" dirty="0">
                          <a:effectLst/>
                        </a:rPr>
                        <a:t>；</a:t>
                      </a:r>
                      <a:endParaRPr lang="en-US" altLang="zh-CN" sz="1200" kern="100" dirty="0">
                        <a:effectLst/>
                      </a:endParaRPr>
                    </a:p>
                    <a:p>
                      <a:pPr algn="l">
                        <a:lnSpc>
                          <a:spcPct val="100000"/>
                        </a:lnSpc>
                        <a:spcAft>
                          <a:spcPts val="0"/>
                        </a:spcAft>
                      </a:pPr>
                      <a:r>
                        <a:rPr lang="zh-CN" altLang="en-US" sz="1200" kern="100" dirty="0">
                          <a:effectLst/>
                        </a:rPr>
                        <a:t>学术道德与学术写作规范</a:t>
                      </a:r>
                      <a:r>
                        <a:rPr lang="zh-CN" altLang="zh-CN" sz="1200" kern="100" dirty="0">
                          <a:effectLst/>
                        </a:rPr>
                        <a:t>（</a:t>
                      </a:r>
                      <a:r>
                        <a:rPr lang="en-US" altLang="zh-CN" sz="1200" kern="100" dirty="0">
                          <a:effectLst/>
                        </a:rPr>
                        <a:t>1</a:t>
                      </a:r>
                      <a:r>
                        <a:rPr lang="zh-CN" altLang="zh-CN" sz="1200" kern="100" dirty="0">
                          <a:effectLst/>
                        </a:rPr>
                        <a:t>学分</a:t>
                      </a:r>
                      <a:r>
                        <a:rPr lang="en-US" altLang="zh-CN" sz="1200" kern="100" dirty="0">
                          <a:effectLst/>
                        </a:rPr>
                        <a:t>)</a:t>
                      </a:r>
                      <a:r>
                        <a:rPr lang="zh-CN" altLang="en-US" sz="1200" kern="100" dirty="0">
                          <a:effectLst/>
                        </a:rPr>
                        <a:t>；</a:t>
                      </a:r>
                      <a:endParaRPr lang="en-US" altLang="zh-CN" sz="1200" kern="100" dirty="0">
                        <a:effectLst/>
                      </a:endParaRPr>
                    </a:p>
                    <a:p>
                      <a:pPr algn="l">
                        <a:lnSpc>
                          <a:spcPct val="100000"/>
                        </a:lnSpc>
                        <a:spcAft>
                          <a:spcPts val="0"/>
                        </a:spcAft>
                      </a:pPr>
                      <a:r>
                        <a:rPr lang="zh-CN" altLang="en-US" sz="1200" kern="100" dirty="0">
                          <a:effectLst/>
                        </a:rPr>
                        <a:t>博士学位英语</a:t>
                      </a:r>
                      <a:r>
                        <a:rPr lang="en-US" sz="1200" kern="100" dirty="0">
                          <a:effectLst/>
                        </a:rPr>
                        <a:t>(2</a:t>
                      </a:r>
                      <a:r>
                        <a:rPr lang="zh-CN" sz="1200" kern="100" dirty="0">
                          <a:effectLst/>
                        </a:rPr>
                        <a:t>学分</a:t>
                      </a:r>
                      <a:r>
                        <a:rPr lang="en-US" sz="1200" kern="100" dirty="0">
                          <a:effectLst/>
                        </a:rPr>
                        <a:t>)。</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无</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2</a:t>
                      </a:r>
                      <a:r>
                        <a:rPr lang="zh-CN" altLang="en-US" sz="1200" kern="100" dirty="0">
                          <a:effectLst/>
                        </a:rPr>
                        <a:t>门且</a:t>
                      </a:r>
                      <a:r>
                        <a:rPr lang="zh-CN" altLang="zh-CN" sz="1200" kern="100" dirty="0">
                          <a:effectLst/>
                        </a:rPr>
                        <a:t>≥</a:t>
                      </a:r>
                      <a:r>
                        <a:rPr lang="en-US" sz="1200" kern="100" dirty="0">
                          <a:effectLst/>
                        </a:rPr>
                        <a:t>4</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9</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extLst>
                  <a:ext uri="{0D108BD9-81ED-4DB2-BD59-A6C34878D82A}">
                    <a16:rowId xmlns:a16="http://schemas.microsoft.com/office/drawing/2014/main" val="10002"/>
                  </a:ext>
                </a:extLst>
              </a:tr>
              <a:tr h="374650">
                <a:tc>
                  <a:txBody>
                    <a:bodyPr/>
                    <a:lstStyle/>
                    <a:p>
                      <a:pPr algn="ctr">
                        <a:lnSpc>
                          <a:spcPct val="150000"/>
                        </a:lnSpc>
                        <a:spcAft>
                          <a:spcPts val="0"/>
                        </a:spcAft>
                      </a:pPr>
                      <a:r>
                        <a:rPr lang="en-US" altLang="zh-CN" sz="1200" kern="100" dirty="0">
                          <a:effectLst/>
                        </a:rPr>
                        <a:t>3</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硕博连读生</a:t>
                      </a:r>
                      <a:r>
                        <a:rPr lang="en-US" sz="1200" kern="100" dirty="0">
                          <a:effectLst/>
                        </a:rPr>
                        <a:t>/</a:t>
                      </a:r>
                      <a:r>
                        <a:rPr lang="zh-CN" sz="1200" kern="100" dirty="0">
                          <a:effectLst/>
                        </a:rPr>
                        <a:t>直博生</a:t>
                      </a:r>
                      <a:endParaRPr lang="zh-CN" sz="1200" b="1" kern="100" dirty="0">
                        <a:solidFill>
                          <a:schemeClr val="tx1"/>
                        </a:solidFill>
                        <a:effectLst/>
                        <a:latin typeface="+mn-ea"/>
                        <a:ea typeface="+mn-ea"/>
                      </a:endParaRPr>
                    </a:p>
                  </a:txBody>
                  <a:tcPr marL="59501" marR="59501" marT="0" marB="0" anchor="ctr"/>
                </a:tc>
                <a:tc>
                  <a:txBody>
                    <a:bodyPr/>
                    <a:lstStyle/>
                    <a:p>
                      <a:pPr algn="l">
                        <a:lnSpc>
                          <a:spcPct val="150000"/>
                        </a:lnSpc>
                        <a:spcAft>
                          <a:spcPts val="0"/>
                        </a:spcAft>
                      </a:pPr>
                      <a:r>
                        <a:rPr lang="zh-CN" sz="1200" kern="100" dirty="0">
                          <a:effectLst/>
                        </a:rPr>
                        <a:t>同</a:t>
                      </a:r>
                      <a:r>
                        <a:rPr lang="en-US" sz="1200" kern="100" dirty="0">
                          <a:effectLst/>
                        </a:rPr>
                        <a:t>1+</a:t>
                      </a:r>
                      <a:r>
                        <a:rPr lang="zh-CN" altLang="en-US" sz="1200" kern="100" dirty="0">
                          <a:effectLst/>
                        </a:rPr>
                        <a:t>博士学位英语</a:t>
                      </a:r>
                      <a:r>
                        <a:rPr lang="en-US" sz="1200" kern="100" dirty="0">
                          <a:effectLst/>
                        </a:rPr>
                        <a:t>(2</a:t>
                      </a:r>
                      <a:r>
                        <a:rPr lang="zh-CN" sz="1200" kern="100" dirty="0">
                          <a:effectLst/>
                        </a:rPr>
                        <a:t>学分</a:t>
                      </a:r>
                      <a:r>
                        <a:rPr lang="en-US" sz="1200" kern="100" dirty="0">
                          <a:effectLst/>
                        </a:rPr>
                        <a:t>)+</a:t>
                      </a:r>
                      <a:r>
                        <a:rPr lang="zh-CN" sz="1200" kern="100" dirty="0">
                          <a:effectLst/>
                        </a:rPr>
                        <a:t>中国马克思主义与当代（</a:t>
                      </a:r>
                      <a:r>
                        <a:rPr lang="en-US" sz="1200" kern="100" dirty="0">
                          <a:effectLst/>
                        </a:rPr>
                        <a:t>2</a:t>
                      </a:r>
                      <a:r>
                        <a:rPr lang="zh-CN" sz="1200" kern="100" dirty="0">
                          <a:effectLst/>
                        </a:rPr>
                        <a:t>学分</a:t>
                      </a:r>
                      <a:r>
                        <a:rPr lang="zh-CN" altLang="zh-CN" sz="1200" kern="100" dirty="0">
                          <a:effectLst/>
                        </a:rPr>
                        <a:t>）</a:t>
                      </a:r>
                      <a:r>
                        <a:rPr lang="zh-CN" altLang="en-US" sz="1200" kern="100" dirty="0">
                          <a:effectLst/>
                        </a:rPr>
                        <a:t>。</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16</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sz="1200" kern="100" dirty="0">
                          <a:effectLst/>
                        </a:rPr>
                        <a:t>38</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extLst>
                  <a:ext uri="{0D108BD9-81ED-4DB2-BD59-A6C34878D82A}">
                    <a16:rowId xmlns:a16="http://schemas.microsoft.com/office/drawing/2014/main" val="10003"/>
                  </a:ext>
                </a:extLst>
              </a:tr>
              <a:tr h="374650">
                <a:tc>
                  <a:txBody>
                    <a:bodyPr/>
                    <a:lstStyle/>
                    <a:p>
                      <a:pPr algn="ctr">
                        <a:lnSpc>
                          <a:spcPct val="150000"/>
                        </a:lnSpc>
                        <a:spcAft>
                          <a:spcPts val="0"/>
                        </a:spcAft>
                        <a:buClrTx/>
                        <a:buSzTx/>
                        <a:buFontTx/>
                        <a:buNone/>
                      </a:pPr>
                      <a:r>
                        <a:rPr lang="en-US" altLang="zh-CN" sz="1200" kern="100" dirty="0">
                          <a:effectLst/>
                          <a:ea typeface="+mn-ea"/>
                        </a:rPr>
                        <a:t>4</a:t>
                      </a:r>
                    </a:p>
                  </a:txBody>
                  <a:tcPr marL="59404" marR="59404" marT="0" marB="0" anchor="ctr"/>
                </a:tc>
                <a:tc>
                  <a:txBody>
                    <a:bodyPr/>
                    <a:lstStyle/>
                    <a:p>
                      <a:pPr algn="ctr">
                        <a:lnSpc>
                          <a:spcPct val="150000"/>
                        </a:lnSpc>
                        <a:spcAft>
                          <a:spcPts val="0"/>
                        </a:spcAft>
                        <a:buNone/>
                      </a:pPr>
                      <a:r>
                        <a:rPr lang="zh-CN" altLang="en-US" sz="1200" b="0" kern="100" dirty="0">
                          <a:solidFill>
                            <a:schemeClr val="tx1"/>
                          </a:solidFill>
                          <a:effectLst/>
                          <a:latin typeface="+mn-ea"/>
                          <a:ea typeface="+mn-ea"/>
                        </a:rPr>
                        <a:t>工程博士</a:t>
                      </a:r>
                    </a:p>
                  </a:txBody>
                  <a:tcPr marL="59501" marR="59501" marT="0" marB="0" anchor="ctr"/>
                </a:tc>
                <a:tc>
                  <a:txBody>
                    <a:bodyPr/>
                    <a:lstStyle/>
                    <a:p>
                      <a:pPr algn="l">
                        <a:lnSpc>
                          <a:spcPct val="150000"/>
                        </a:lnSpc>
                        <a:spcAft>
                          <a:spcPts val="0"/>
                        </a:spcAft>
                        <a:buNone/>
                      </a:pPr>
                      <a:r>
                        <a:rPr lang="zh-CN" altLang="en-US" sz="1200" b="0" kern="100" dirty="0">
                          <a:solidFill>
                            <a:schemeClr val="tx1"/>
                          </a:solidFill>
                          <a:effectLst/>
                          <a:latin typeface="+mn-ea"/>
                          <a:ea typeface="+mn-ea"/>
                        </a:rPr>
                        <a:t>同</a:t>
                      </a:r>
                      <a:r>
                        <a:rPr lang="en-US" altLang="zh-CN" sz="1200" b="0" kern="100" dirty="0">
                          <a:solidFill>
                            <a:schemeClr val="tx1"/>
                          </a:solidFill>
                          <a:effectLst/>
                          <a:latin typeface="+mn-ea"/>
                          <a:ea typeface="+mn-ea"/>
                        </a:rPr>
                        <a:t>2+</a:t>
                      </a:r>
                      <a:r>
                        <a:rPr lang="zh-CN" altLang="en-US" sz="1200" b="0" kern="100" dirty="0">
                          <a:solidFill>
                            <a:schemeClr val="tx1"/>
                          </a:solidFill>
                          <a:effectLst/>
                          <a:latin typeface="+mn-ea"/>
                          <a:ea typeface="+mn-ea"/>
                        </a:rPr>
                        <a:t>工程伦理（</a:t>
                      </a:r>
                      <a:r>
                        <a:rPr lang="en-US" altLang="zh-CN" sz="1200" b="0" kern="100" dirty="0">
                          <a:solidFill>
                            <a:schemeClr val="tx1"/>
                          </a:solidFill>
                          <a:effectLst/>
                          <a:latin typeface="+mn-ea"/>
                          <a:ea typeface="+mn-ea"/>
                        </a:rPr>
                        <a:t>1</a:t>
                      </a:r>
                      <a:r>
                        <a:rPr lang="zh-CN" altLang="en-US" sz="1200" b="0" kern="100" dirty="0">
                          <a:solidFill>
                            <a:schemeClr val="tx1"/>
                          </a:solidFill>
                          <a:effectLst/>
                          <a:latin typeface="+mn-ea"/>
                          <a:ea typeface="+mn-ea"/>
                        </a:rPr>
                        <a:t>学分）</a:t>
                      </a:r>
                    </a:p>
                  </a:txBody>
                  <a:tcPr marL="59501" marR="59501" marT="0" marB="0" anchor="ctr"/>
                </a:tc>
                <a:tc>
                  <a:txBody>
                    <a:bodyPr/>
                    <a:lstStyle/>
                    <a:p>
                      <a:pPr algn="ctr">
                        <a:lnSpc>
                          <a:spcPct val="150000"/>
                        </a:lnSpc>
                        <a:spcAft>
                          <a:spcPts val="0"/>
                        </a:spcAft>
                      </a:pPr>
                      <a:r>
                        <a:rPr lang="zh-CN" sz="1200" kern="100" dirty="0">
                          <a:effectLst/>
                        </a:rPr>
                        <a:t>无</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2</a:t>
                      </a:r>
                      <a:r>
                        <a:rPr lang="zh-CN" altLang="en-US" sz="1200" kern="100" dirty="0">
                          <a:effectLst/>
                        </a:rPr>
                        <a:t>门且</a:t>
                      </a:r>
                      <a:r>
                        <a:rPr lang="zh-CN" altLang="zh-CN" sz="1200" kern="100" dirty="0">
                          <a:effectLst/>
                        </a:rPr>
                        <a:t>≥</a:t>
                      </a:r>
                      <a:r>
                        <a:rPr lang="en-US" sz="1200" kern="100" dirty="0">
                          <a:effectLst/>
                        </a:rPr>
                        <a:t>4</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sym typeface="+mn-ea"/>
                        </a:rPr>
                        <a:t>参考培养方案</a:t>
                      </a:r>
                      <a:endParaRPr lang="zh-CN" sz="1200" b="1" kern="100" dirty="0">
                        <a:solidFill>
                          <a:schemeClr val="tx1"/>
                        </a:solidFill>
                        <a:effectLst/>
                        <a:latin typeface="+mn-ea"/>
                        <a:ea typeface="+mn-ea"/>
                      </a:endParaRPr>
                    </a:p>
                  </a:txBody>
                  <a:tcPr marL="59501" marR="59501" marT="0" marB="0" anchor="ctr"/>
                </a:tc>
                <a:tc>
                  <a:txBody>
                    <a:bodyPr/>
                    <a:lstStyle/>
                    <a:p>
                      <a:pPr algn="ctr">
                        <a:lnSpc>
                          <a:spcPct val="150000"/>
                        </a:lnSpc>
                        <a:spcAft>
                          <a:spcPts val="0"/>
                        </a:spcAft>
                      </a:pPr>
                      <a:r>
                        <a:rPr lang="zh-CN" sz="1200" kern="100" dirty="0">
                          <a:effectLst/>
                        </a:rPr>
                        <a:t>≥</a:t>
                      </a:r>
                      <a:r>
                        <a:rPr lang="en-US" altLang="zh-CN" sz="1200" kern="100" dirty="0">
                          <a:effectLst/>
                        </a:rPr>
                        <a:t>10</a:t>
                      </a:r>
                      <a:r>
                        <a:rPr lang="zh-CN" sz="1200" kern="100" dirty="0">
                          <a:effectLst/>
                        </a:rPr>
                        <a:t>学分</a:t>
                      </a:r>
                      <a:endParaRPr lang="zh-CN" sz="1200" b="1" kern="100" dirty="0">
                        <a:solidFill>
                          <a:schemeClr val="tx1"/>
                        </a:solidFill>
                        <a:effectLst/>
                        <a:latin typeface="+mn-ea"/>
                        <a:ea typeface="+mn-ea"/>
                      </a:endParaRPr>
                    </a:p>
                  </a:txBody>
                  <a:tcPr marL="59501" marR="59501" marT="0" marB="0" anchor="ctr"/>
                </a:tc>
                <a:extLst>
                  <a:ext uri="{0D108BD9-81ED-4DB2-BD59-A6C34878D82A}">
                    <a16:rowId xmlns:a16="http://schemas.microsoft.com/office/drawing/2014/main" val="10004"/>
                  </a:ext>
                </a:extLst>
              </a:tr>
              <a:tr h="511660">
                <a:tc>
                  <a:txBody>
                    <a:bodyPr/>
                    <a:lstStyle/>
                    <a:p>
                      <a:pPr algn="ctr">
                        <a:lnSpc>
                          <a:spcPct val="150000"/>
                        </a:lnSpc>
                        <a:spcAft>
                          <a:spcPts val="0"/>
                        </a:spcAft>
                        <a:buClrTx/>
                        <a:buSzTx/>
                        <a:buFontTx/>
                      </a:pPr>
                      <a:r>
                        <a:rPr lang="en-US" altLang="zh-CN" sz="1200" kern="100" dirty="0">
                          <a:effectLst/>
                          <a:ea typeface="+mn-ea"/>
                        </a:rPr>
                        <a:t>5</a:t>
                      </a:r>
                    </a:p>
                  </a:txBody>
                  <a:tcPr marL="59404" marR="59404" marT="0" marB="0" anchor="ctr"/>
                </a:tc>
                <a:tc>
                  <a:txBody>
                    <a:bodyPr/>
                    <a:lstStyle/>
                    <a:p>
                      <a:pPr algn="ctr">
                        <a:lnSpc>
                          <a:spcPct val="150000"/>
                        </a:lnSpc>
                        <a:spcAft>
                          <a:spcPts val="0"/>
                        </a:spcAft>
                      </a:pPr>
                      <a:r>
                        <a:rPr lang="zh-CN" sz="1200" kern="100" dirty="0">
                          <a:effectLst/>
                        </a:rPr>
                        <a:t>工程硕士</a:t>
                      </a:r>
                      <a:endParaRPr lang="zh-CN" sz="1200" b="1" kern="100" dirty="0">
                        <a:solidFill>
                          <a:schemeClr val="tx1"/>
                        </a:solidFill>
                        <a:effectLst/>
                        <a:latin typeface="+mn-ea"/>
                        <a:ea typeface="+mn-ea"/>
                      </a:endParaRPr>
                    </a:p>
                  </a:txBody>
                  <a:tcPr marL="59404" marR="59404" marT="0" marB="0" anchor="ctr"/>
                </a:tc>
                <a:tc>
                  <a:txBody>
                    <a:bodyPr/>
                    <a:lstStyle/>
                    <a:p>
                      <a:pPr algn="just">
                        <a:lnSpc>
                          <a:spcPct val="100000"/>
                        </a:lnSpc>
                        <a:spcAft>
                          <a:spcPts val="0"/>
                        </a:spcAft>
                      </a:pPr>
                      <a:r>
                        <a:rPr lang="zh-CN" sz="1200" kern="100" dirty="0">
                          <a:effectLst/>
                        </a:rPr>
                        <a:t>同</a:t>
                      </a:r>
                      <a:r>
                        <a:rPr lang="en-US" sz="1200" kern="100" dirty="0">
                          <a:effectLst/>
                        </a:rPr>
                        <a:t>1</a:t>
                      </a:r>
                      <a:r>
                        <a:rPr lang="en-US" altLang="zh-CN" sz="1200" kern="100" dirty="0">
                          <a:effectLst/>
                        </a:rPr>
                        <a:t>+</a:t>
                      </a:r>
                      <a:r>
                        <a:rPr lang="zh-CN" altLang="en-US" sz="1200" kern="100" dirty="0">
                          <a:effectLst/>
                        </a:rPr>
                        <a:t>工程伦理（</a:t>
                      </a:r>
                      <a:r>
                        <a:rPr lang="en-US" altLang="zh-CN" sz="1200" kern="100" dirty="0">
                          <a:effectLst/>
                        </a:rPr>
                        <a:t>1</a:t>
                      </a:r>
                      <a:r>
                        <a:rPr lang="zh-CN" altLang="en-US" sz="1200" kern="100" dirty="0">
                          <a:effectLst/>
                        </a:rPr>
                        <a:t>学分）。</a:t>
                      </a:r>
                      <a:endParaRPr lang="zh-CN" altLang="en-US"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2</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24</a:t>
                      </a:r>
                      <a:r>
                        <a:rPr lang="zh-CN" altLang="en-US" sz="1200" kern="100" dirty="0">
                          <a:effectLst/>
                        </a:rPr>
                        <a:t>学分</a:t>
                      </a:r>
                      <a:endParaRPr lang="zh-CN" sz="1200" b="1" kern="100" dirty="0">
                        <a:solidFill>
                          <a:schemeClr val="tx1"/>
                        </a:solidFill>
                        <a:effectLst/>
                        <a:latin typeface="+mn-ea"/>
                        <a:ea typeface="+mn-ea"/>
                      </a:endParaRPr>
                    </a:p>
                  </a:txBody>
                  <a:tcPr marL="59404" marR="59404" marT="0" marB="0" anchor="ctr"/>
                </a:tc>
                <a:extLst>
                  <a:ext uri="{0D108BD9-81ED-4DB2-BD59-A6C34878D82A}">
                    <a16:rowId xmlns:a16="http://schemas.microsoft.com/office/drawing/2014/main" val="10005"/>
                  </a:ext>
                </a:extLst>
              </a:tr>
              <a:tr h="416392">
                <a:tc>
                  <a:txBody>
                    <a:bodyPr/>
                    <a:lstStyle/>
                    <a:p>
                      <a:pPr algn="ctr">
                        <a:lnSpc>
                          <a:spcPct val="150000"/>
                        </a:lnSpc>
                        <a:spcAft>
                          <a:spcPts val="0"/>
                        </a:spcAft>
                        <a:buClrTx/>
                        <a:buSzTx/>
                        <a:buFontTx/>
                      </a:pPr>
                      <a:r>
                        <a:rPr lang="en-US" altLang="zh-CN" sz="1200" kern="100" dirty="0">
                          <a:effectLst/>
                          <a:ea typeface="+mn-ea"/>
                        </a:rPr>
                        <a:t>6</a:t>
                      </a:r>
                    </a:p>
                  </a:txBody>
                  <a:tcPr marL="59404" marR="59404" marT="0" marB="0" anchor="ctr"/>
                </a:tc>
                <a:tc>
                  <a:txBody>
                    <a:bodyPr/>
                    <a:lstStyle/>
                    <a:p>
                      <a:pPr algn="ctr">
                        <a:lnSpc>
                          <a:spcPct val="150000"/>
                        </a:lnSpc>
                        <a:spcAft>
                          <a:spcPts val="0"/>
                        </a:spcAft>
                      </a:pPr>
                      <a:r>
                        <a:rPr lang="zh-CN" altLang="en-US" sz="1200" kern="100" dirty="0">
                          <a:effectLst/>
                        </a:rPr>
                        <a:t>其他专业学位硕士</a:t>
                      </a:r>
                      <a:endParaRPr lang="zh-CN" sz="1200" kern="100" dirty="0">
                        <a:solidFill>
                          <a:schemeClr val="tx1"/>
                        </a:solidFill>
                        <a:effectLst/>
                        <a:latin typeface="+mn-ea"/>
                        <a:ea typeface="+mn-ea"/>
                      </a:endParaRPr>
                    </a:p>
                  </a:txBody>
                  <a:tcPr marL="59404" marR="59404" marT="0" marB="0" anchor="ctr"/>
                </a:tc>
                <a:tc>
                  <a:txBody>
                    <a:bodyPr/>
                    <a:lstStyle/>
                    <a:p>
                      <a:pPr algn="just">
                        <a:lnSpc>
                          <a:spcPct val="150000"/>
                        </a:lnSpc>
                        <a:spcAft>
                          <a:spcPts val="0"/>
                        </a:spcAft>
                      </a:pPr>
                      <a:r>
                        <a:rPr lang="zh-CN" sz="1200" kern="100" dirty="0">
                          <a:effectLst/>
                        </a:rPr>
                        <a:t>同</a:t>
                      </a:r>
                      <a:r>
                        <a:rPr lang="en-US" sz="1200" kern="100" dirty="0">
                          <a:effectLst/>
                        </a:rPr>
                        <a:t>1+ </a:t>
                      </a:r>
                      <a:r>
                        <a:rPr lang="zh-CN" sz="1200" kern="100" dirty="0">
                          <a:effectLst/>
                        </a:rPr>
                        <a:t>参考培养方案</a:t>
                      </a:r>
                      <a:r>
                        <a:rPr lang="zh-CN" altLang="en-US" sz="1200" kern="100" dirty="0">
                          <a:effectLst/>
                        </a:rPr>
                        <a:t>。</a:t>
                      </a:r>
                      <a:endParaRPr lang="zh-CN" sz="1200" kern="100" dirty="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a:effectLst/>
                        </a:rPr>
                        <a:t>≥</a:t>
                      </a:r>
                      <a:r>
                        <a:rPr lang="en-US" sz="1200" kern="100">
                          <a:effectLst/>
                        </a:rPr>
                        <a:t>2</a:t>
                      </a:r>
                      <a:r>
                        <a:rPr lang="zh-CN" sz="1200" kern="100">
                          <a:effectLst/>
                        </a:rPr>
                        <a:t>学分</a:t>
                      </a:r>
                      <a:endParaRPr lang="zh-CN" sz="1200" kern="100">
                        <a:solidFill>
                          <a:schemeClr val="tx1"/>
                        </a:solidFill>
                        <a:effectLst/>
                        <a:latin typeface="+mn-ea"/>
                        <a:ea typeface="+mn-ea"/>
                      </a:endParaRPr>
                    </a:p>
                  </a:txBody>
                  <a:tcPr marL="59404" marR="59404" marT="0" marB="0" anchor="ctr"/>
                </a:tc>
                <a:tc>
                  <a:txBody>
                    <a:bodyPr/>
                    <a:lstStyle/>
                    <a:p>
                      <a:pPr algn="ctr">
                        <a:lnSpc>
                          <a:spcPct val="150000"/>
                        </a:lnSpc>
                        <a:spcAft>
                          <a:spcPts val="0"/>
                        </a:spcAft>
                      </a:pPr>
                      <a:r>
                        <a:rPr lang="zh-CN" sz="1200" kern="100" dirty="0">
                          <a:effectLst/>
                        </a:rPr>
                        <a:t>≥</a:t>
                      </a:r>
                      <a:r>
                        <a:rPr lang="en-US" sz="1200" kern="100" dirty="0">
                          <a:effectLst/>
                        </a:rPr>
                        <a:t>12</a:t>
                      </a:r>
                      <a:r>
                        <a:rPr lang="zh-CN" sz="1200" kern="100" dirty="0">
                          <a:effectLst/>
                        </a:rPr>
                        <a:t>学分</a:t>
                      </a:r>
                      <a:endParaRPr lang="zh-CN" sz="1200"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sz="1200" kern="100" dirty="0">
                          <a:effectLst/>
                          <a:sym typeface="+mn-ea"/>
                        </a:rPr>
                        <a:t>参考培养方案</a:t>
                      </a:r>
                      <a:endParaRPr lang="zh-CN" sz="1200" kern="100" dirty="0">
                        <a:solidFill>
                          <a:schemeClr val="tx1"/>
                        </a:solidFill>
                        <a:effectLst/>
                        <a:latin typeface="+mn-ea"/>
                        <a:ea typeface="+mn-ea"/>
                      </a:endParaRPr>
                    </a:p>
                  </a:txBody>
                  <a:tcPr marL="59404" marR="59404" marT="0" marB="0" anchor="ct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a:effectLst/>
                        </a:rPr>
                        <a:t>≥</a:t>
                      </a:r>
                      <a:r>
                        <a:rPr lang="en-US" sz="1200" kern="100" dirty="0">
                          <a:effectLst/>
                        </a:rPr>
                        <a:t>30</a:t>
                      </a:r>
                      <a:r>
                        <a:rPr lang="zh-CN" altLang="en-US" sz="1200" kern="100" dirty="0">
                          <a:effectLst/>
                        </a:rPr>
                        <a:t>学分</a:t>
                      </a:r>
                      <a:endParaRPr lang="zh-CN" sz="1200" kern="100" dirty="0">
                        <a:solidFill>
                          <a:schemeClr val="tx1"/>
                        </a:solidFill>
                        <a:effectLst/>
                        <a:latin typeface="+mn-ea"/>
                        <a:ea typeface="+mn-ea"/>
                      </a:endParaRPr>
                    </a:p>
                  </a:txBody>
                  <a:tcPr marL="59404" marR="59404" marT="0" marB="0" anchor="ctr"/>
                </a:tc>
                <a:extLst>
                  <a:ext uri="{0D108BD9-81ED-4DB2-BD59-A6C34878D82A}">
                    <a16:rowId xmlns:a16="http://schemas.microsoft.com/office/drawing/2014/main" val="10006"/>
                  </a:ext>
                </a:extLst>
              </a:tr>
            </a:tbl>
          </a:graphicData>
        </a:graphic>
      </p:graphicFrame>
      <p:sp>
        <p:nvSpPr>
          <p:cNvPr id="8" name="TextBox 9"/>
          <p:cNvSpPr txBox="1"/>
          <p:nvPr/>
        </p:nvSpPr>
        <p:spPr>
          <a:xfrm>
            <a:off x="788426" y="1676997"/>
            <a:ext cx="4673074" cy="307777"/>
          </a:xfrm>
          <a:prstGeom prst="rect">
            <a:avLst/>
          </a:prstGeom>
          <a:noFill/>
        </p:spPr>
        <p:txBody>
          <a:bodyPr wrap="none" rtlCol="0">
            <a:spAutoFit/>
          </a:bodyPr>
          <a:lstStyle/>
          <a:p>
            <a:r>
              <a:rPr lang="zh-CN" altLang="zh-CN" sz="1400" b="1" dirty="0"/>
              <a:t>根据学校相关文件</a:t>
            </a:r>
            <a:r>
              <a:rPr lang="zh-CN" altLang="en-US" sz="1400" b="1" dirty="0"/>
              <a:t>规定</a:t>
            </a:r>
            <a:r>
              <a:rPr lang="zh-CN" altLang="zh-CN" sz="1400" b="1" dirty="0"/>
              <a:t>，</a:t>
            </a:r>
            <a:r>
              <a:rPr lang="zh-CN" altLang="en-US" sz="1400" b="1" dirty="0"/>
              <a:t>研究生</a:t>
            </a:r>
            <a:r>
              <a:rPr lang="zh-CN" altLang="zh-CN" sz="1400" b="1" dirty="0"/>
              <a:t>课程学习学分要求</a:t>
            </a:r>
            <a:r>
              <a:rPr lang="zh-CN" altLang="en-US" sz="1400" b="1" dirty="0"/>
              <a:t>如下</a:t>
            </a:r>
            <a:r>
              <a:rPr lang="zh-CN" altLang="zh-CN" sz="1400" b="1" dirty="0"/>
              <a:t>：</a:t>
            </a:r>
            <a:endParaRPr lang="zh-CN" altLang="en-US" sz="1400" dirty="0"/>
          </a:p>
        </p:txBody>
      </p:sp>
      <p:sp>
        <p:nvSpPr>
          <p:cNvPr id="9" name="TextBox 10"/>
          <p:cNvSpPr txBox="1"/>
          <p:nvPr/>
        </p:nvSpPr>
        <p:spPr>
          <a:xfrm>
            <a:off x="557921" y="6212907"/>
            <a:ext cx="8217314" cy="645160"/>
          </a:xfrm>
          <a:prstGeom prst="rect">
            <a:avLst/>
          </a:prstGeom>
          <a:noFill/>
        </p:spPr>
        <p:txBody>
          <a:bodyPr wrap="square" rtlCol="0">
            <a:spAutoFit/>
          </a:bodyPr>
          <a:lstStyle/>
          <a:p>
            <a:pPr lvl="0"/>
            <a:r>
              <a:rPr lang="en-US" altLang="zh-CN" sz="1200" b="1" kern="100" dirty="0">
                <a:solidFill>
                  <a:schemeClr val="bg2">
                    <a:lumMod val="50000"/>
                  </a:schemeClr>
                </a:solidFill>
                <a:latin typeface="+mn-ea"/>
              </a:rPr>
              <a:t>1.</a:t>
            </a:r>
            <a:r>
              <a:rPr lang="zh-CN" altLang="zh-CN" sz="1200" b="1" kern="100" dirty="0">
                <a:solidFill>
                  <a:schemeClr val="bg2">
                    <a:lumMod val="50000"/>
                  </a:schemeClr>
                </a:solidFill>
                <a:latin typeface="+mn-ea"/>
              </a:rPr>
              <a:t>本表所列学分仅为研究生课程学习的学分要求，不包括其它必修环节（开题、中期考核等）的学分要求。</a:t>
            </a:r>
            <a:endParaRPr lang="en-US" altLang="zh-CN" sz="1200" b="1" kern="100" dirty="0">
              <a:solidFill>
                <a:schemeClr val="bg2">
                  <a:lumMod val="50000"/>
                </a:schemeClr>
              </a:solidFill>
              <a:latin typeface="+mn-ea"/>
            </a:endParaRPr>
          </a:p>
          <a:p>
            <a:pPr lvl="0"/>
            <a:r>
              <a:rPr lang="en-US" altLang="zh-CN" sz="1200" b="1" kern="100" dirty="0">
                <a:solidFill>
                  <a:schemeClr val="bg2">
                    <a:lumMod val="50000"/>
                  </a:schemeClr>
                </a:solidFill>
                <a:latin typeface="+mn-ea"/>
              </a:rPr>
              <a:t>2.</a:t>
            </a:r>
            <a:r>
              <a:rPr lang="zh-CN" altLang="en-US" sz="1200" b="1" kern="100" dirty="0">
                <a:solidFill>
                  <a:schemeClr val="bg2">
                    <a:lumMod val="50000"/>
                  </a:schemeClr>
                </a:solidFill>
                <a:latin typeface="+mn-ea"/>
              </a:rPr>
              <a:t>研究生若在集中教学阶段未修</a:t>
            </a:r>
            <a:r>
              <a:rPr lang="zh-CN" altLang="zh-CN" sz="1200" b="1" kern="100" dirty="0">
                <a:solidFill>
                  <a:schemeClr val="bg2">
                    <a:lumMod val="50000"/>
                  </a:schemeClr>
                </a:solidFill>
                <a:latin typeface="+mn-ea"/>
              </a:rPr>
              <a:t>满要求的课程总学分，可回所再继续修读。 </a:t>
            </a:r>
          </a:p>
          <a:p>
            <a:r>
              <a:rPr lang="en-US" altLang="zh-CN" sz="1200" b="1" kern="100" dirty="0">
                <a:solidFill>
                  <a:schemeClr val="bg2">
                    <a:lumMod val="50000"/>
                  </a:schemeClr>
                </a:solidFill>
                <a:latin typeface="+mn-ea"/>
              </a:rPr>
              <a:t>3.</a:t>
            </a:r>
            <a:r>
              <a:rPr lang="zh-CN" altLang="zh-CN" sz="1200" b="1" kern="100" dirty="0">
                <a:solidFill>
                  <a:schemeClr val="bg2">
                    <a:lumMod val="50000"/>
                  </a:schemeClr>
                </a:solidFill>
                <a:latin typeface="+mn-ea"/>
              </a:rPr>
              <a:t>各研究所如有更高的学分要求，以研究所的要求为准。</a:t>
            </a:r>
            <a:endParaRPr lang="zh-CN" altLang="en-US" sz="1200" b="1" kern="100" dirty="0">
              <a:solidFill>
                <a:schemeClr val="bg2">
                  <a:lumMod val="50000"/>
                </a:schemeClr>
              </a:solidFill>
              <a:latin typeface="+mn-ea"/>
            </a:endParaRPr>
          </a:p>
        </p:txBody>
      </p:sp>
      <p:sp>
        <p:nvSpPr>
          <p:cNvPr id="10" name="标题 1"/>
          <p:cNvSpPr txBox="1"/>
          <p:nvPr/>
        </p:nvSpPr>
        <p:spPr>
          <a:xfrm>
            <a:off x="838200" y="17261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p:cNvSpPr>
            <a:spLocks noChangeArrowheads="1"/>
          </p:cNvSpPr>
          <p:nvPr/>
        </p:nvSpPr>
        <p:spPr bwMode="auto">
          <a:xfrm>
            <a:off x="823320" y="1517236"/>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学术型硕士生学分分配原则</a:t>
            </a:r>
            <a:endParaRPr lang="zh-CN" altLang="en-US" sz="2400" dirty="0">
              <a:ea typeface="宋体" panose="02010600030101010101" pitchFamily="2" charset="-122"/>
            </a:endParaRPr>
          </a:p>
        </p:txBody>
      </p:sp>
      <p:sp>
        <p:nvSpPr>
          <p:cNvPr id="10" name="Text Box 89"/>
          <p:cNvSpPr txBox="1">
            <a:spLocks noChangeArrowheads="1"/>
          </p:cNvSpPr>
          <p:nvPr/>
        </p:nvSpPr>
        <p:spPr bwMode="auto">
          <a:xfrm>
            <a:off x="4415630" y="2335457"/>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≥35</a:t>
            </a:r>
            <a:r>
              <a:rPr lang="zh-CN" altLang="en-US" b="1" dirty="0">
                <a:solidFill>
                  <a:schemeClr val="bg1"/>
                </a:solidFill>
                <a:latin typeface="+mn-ea"/>
              </a:rPr>
              <a:t>学分</a:t>
            </a:r>
          </a:p>
        </p:txBody>
      </p:sp>
      <p:sp>
        <p:nvSpPr>
          <p:cNvPr id="11" name="Text Box 90"/>
          <p:cNvSpPr txBox="1">
            <a:spLocks noChangeArrowheads="1"/>
          </p:cNvSpPr>
          <p:nvPr/>
        </p:nvSpPr>
        <p:spPr bwMode="auto">
          <a:xfrm>
            <a:off x="1009650" y="3355511"/>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≥5</a:t>
            </a:r>
            <a:r>
              <a:rPr lang="zh-CN" altLang="en-US" dirty="0"/>
              <a:t>学分</a:t>
            </a:r>
          </a:p>
        </p:txBody>
      </p:sp>
      <p:sp>
        <p:nvSpPr>
          <p:cNvPr id="12" name="Text Box 91"/>
          <p:cNvSpPr txBox="1">
            <a:spLocks noChangeArrowheads="1"/>
          </p:cNvSpPr>
          <p:nvPr/>
        </p:nvSpPr>
        <p:spPr bwMode="auto">
          <a:xfrm>
            <a:off x="6267450" y="3355511"/>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p>
          <a:p>
            <a:pPr algn="ctr">
              <a:defRPr/>
            </a:pPr>
            <a:r>
              <a:rPr lang="en-US" altLang="zh-CN" b="1" dirty="0">
                <a:solidFill>
                  <a:schemeClr val="bg1"/>
                </a:solidFill>
                <a:latin typeface="+mn-ea"/>
              </a:rPr>
              <a:t>≥30</a:t>
            </a:r>
            <a:r>
              <a:rPr lang="zh-CN" altLang="en-US" b="1" dirty="0">
                <a:solidFill>
                  <a:schemeClr val="bg1"/>
                </a:solidFill>
                <a:latin typeface="+mn-ea"/>
              </a:rPr>
              <a:t>学分</a:t>
            </a:r>
          </a:p>
        </p:txBody>
      </p:sp>
      <p:sp>
        <p:nvSpPr>
          <p:cNvPr id="13" name="Text Box 92"/>
          <p:cNvSpPr txBox="1">
            <a:spLocks noChangeArrowheads="1"/>
          </p:cNvSpPr>
          <p:nvPr/>
        </p:nvSpPr>
        <p:spPr bwMode="auto">
          <a:xfrm>
            <a:off x="3031950" y="4191771"/>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p>
          <a:p>
            <a:pPr algn="ctr">
              <a:defRPr/>
            </a:pPr>
            <a:r>
              <a:rPr lang="en-US" altLang="zh-CN" b="1" dirty="0">
                <a:solidFill>
                  <a:schemeClr val="bg1"/>
                </a:solidFill>
                <a:latin typeface="+mn-ea"/>
              </a:rPr>
              <a:t>≥19</a:t>
            </a:r>
            <a:r>
              <a:rPr lang="zh-CN" altLang="en-US" b="1" dirty="0">
                <a:solidFill>
                  <a:schemeClr val="bg1"/>
                </a:solidFill>
                <a:latin typeface="+mn-ea"/>
              </a:rPr>
              <a:t>学分</a:t>
            </a:r>
          </a:p>
        </p:txBody>
      </p:sp>
      <p:sp>
        <p:nvSpPr>
          <p:cNvPr id="14" name="Text Box 93"/>
          <p:cNvSpPr txBox="1">
            <a:spLocks noChangeArrowheads="1"/>
          </p:cNvSpPr>
          <p:nvPr/>
        </p:nvSpPr>
        <p:spPr bwMode="auto">
          <a:xfrm>
            <a:off x="8526684" y="4202996"/>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p>
          <a:p>
            <a:pPr>
              <a:defRPr/>
            </a:pPr>
            <a:endParaRPr lang="zh-CN" altLang="en-US" sz="800" dirty="0">
              <a:solidFill>
                <a:schemeClr val="bg1"/>
              </a:solidFill>
            </a:endParaRPr>
          </a:p>
        </p:txBody>
      </p:sp>
      <p:sp>
        <p:nvSpPr>
          <p:cNvPr id="15" name="Text Box 94"/>
          <p:cNvSpPr txBox="1">
            <a:spLocks noChangeArrowheads="1"/>
          </p:cNvSpPr>
          <p:nvPr/>
        </p:nvSpPr>
        <p:spPr bwMode="auto">
          <a:xfrm>
            <a:off x="1366238" y="5112644"/>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638251" y="5112645"/>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effectLst>
                  <a:outerShdw blurRad="38100" dist="38100" dir="2700000" algn="tl">
                    <a:srgbClr val="000000">
                      <a:alpha val="43137"/>
                    </a:srgbClr>
                  </a:outerShdw>
                </a:effectLst>
                <a:latin typeface="+mn-ea"/>
              </a:rPr>
              <a:t>专业</a:t>
            </a:r>
            <a:r>
              <a:rPr lang="zh-CN" altLang="en-US" b="1" dirty="0">
                <a:solidFill>
                  <a:schemeClr val="bg1"/>
                </a:solidFill>
                <a:latin typeface="+mn-ea"/>
              </a:rPr>
              <a:t>学位</a:t>
            </a:r>
            <a:r>
              <a:rPr lang="zh-CN" altLang="en-US" b="1" dirty="0">
                <a:solidFill>
                  <a:schemeClr val="bg1"/>
                </a:solidFill>
                <a:effectLst>
                  <a:outerShdw blurRad="38100" dist="38100" dir="2700000" algn="tl">
                    <a:srgbClr val="000000">
                      <a:alpha val="43137"/>
                    </a:srgbClr>
                  </a:outerShdw>
                </a:effectLst>
                <a:latin typeface="+mn-ea"/>
              </a:rPr>
              <a:t>课</a:t>
            </a:r>
          </a:p>
          <a:p>
            <a:pPr algn="ctr">
              <a:defRPr/>
            </a:pPr>
            <a:r>
              <a:rPr lang="en-US" altLang="zh-CN" b="1" dirty="0">
                <a:solidFill>
                  <a:schemeClr val="bg1"/>
                </a:solidFill>
                <a:effectLst>
                  <a:outerShdw blurRad="38100" dist="38100" dir="2700000" algn="tl">
                    <a:srgbClr val="000000">
                      <a:alpha val="43137"/>
                    </a:srgbClr>
                  </a:outerShdw>
                </a:effectLst>
                <a:latin typeface="+mn-ea"/>
              </a:rPr>
              <a:t>≥12</a:t>
            </a:r>
            <a:r>
              <a:rPr lang="zh-CN" altLang="en-US" b="1" dirty="0">
                <a:solidFill>
                  <a:schemeClr val="bg1"/>
                </a:solidFill>
                <a:effectLst>
                  <a:outerShdw blurRad="38100" dist="38100" dir="2700000" algn="tl">
                    <a:srgbClr val="000000">
                      <a:alpha val="43137"/>
                    </a:srgbClr>
                  </a:outerShdw>
                </a:effectLst>
                <a:latin typeface="+mn-ea"/>
              </a:rPr>
              <a:t>学分</a:t>
            </a:r>
          </a:p>
        </p:txBody>
      </p:sp>
      <p:sp>
        <p:nvSpPr>
          <p:cNvPr id="17" name="Text Box 96"/>
          <p:cNvSpPr txBox="1">
            <a:spLocks noChangeArrowheads="1"/>
          </p:cNvSpPr>
          <p:nvPr/>
        </p:nvSpPr>
        <p:spPr bwMode="auto">
          <a:xfrm>
            <a:off x="7101776" y="5112643"/>
            <a:ext cx="1932728" cy="568325"/>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p>
          <a:p>
            <a:pPr algn="ctr">
              <a:defRPr/>
            </a:pPr>
            <a:r>
              <a:rPr lang="en-US" altLang="zh-CN" b="1" dirty="0">
                <a:solidFill>
                  <a:schemeClr val="bg1"/>
                </a:solidFill>
                <a:latin typeface="+mn-ea"/>
              </a:rPr>
              <a:t>≥2</a:t>
            </a:r>
            <a:r>
              <a:rPr lang="zh-CN" altLang="en-US" b="1" dirty="0">
                <a:solidFill>
                  <a:schemeClr val="bg1"/>
                </a:solidFill>
                <a:latin typeface="+mn-ea"/>
              </a:rPr>
              <a:t>学分</a:t>
            </a:r>
          </a:p>
        </p:txBody>
      </p:sp>
      <p:sp>
        <p:nvSpPr>
          <p:cNvPr id="18" name="Text Box 97"/>
          <p:cNvSpPr txBox="1">
            <a:spLocks noChangeArrowheads="1"/>
          </p:cNvSpPr>
          <p:nvPr/>
        </p:nvSpPr>
        <p:spPr bwMode="auto">
          <a:xfrm>
            <a:off x="10121837" y="5112643"/>
            <a:ext cx="1609045" cy="604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a:solidFill>
                  <a:schemeClr val="bg1"/>
                </a:solidFill>
                <a:latin typeface="+mn-ea"/>
              </a:rPr>
              <a:t>专业选修课</a:t>
            </a:r>
          </a:p>
        </p:txBody>
      </p:sp>
      <p:cxnSp>
        <p:nvCxnSpPr>
          <p:cNvPr id="19" name="AutoShape 107"/>
          <p:cNvCxnSpPr>
            <a:cxnSpLocks noChangeShapeType="1"/>
            <a:stCxn id="14" idx="2"/>
            <a:endCxn id="17" idx="0"/>
          </p:cNvCxnSpPr>
          <p:nvPr/>
        </p:nvCxnSpPr>
        <p:spPr bwMode="auto">
          <a:xfrm rot="5400000">
            <a:off x="8640297" y="4169002"/>
            <a:ext cx="371484" cy="1515798"/>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10069407" y="4255690"/>
            <a:ext cx="371484" cy="1342422"/>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3100145" y="4161663"/>
            <a:ext cx="366875" cy="153508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675250" y="4121643"/>
            <a:ext cx="366876" cy="161512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514282" y="2460680"/>
            <a:ext cx="267935" cy="319424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275075" y="2894133"/>
            <a:ext cx="27916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540193" y="1311674"/>
            <a:ext cx="466056" cy="3621618"/>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81673" y="2291812"/>
            <a:ext cx="466056" cy="1661342"/>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sp>
        <p:nvSpPr>
          <p:cNvPr id="29" name="标题 1"/>
          <p:cNvSpPr txBox="1"/>
          <p:nvPr/>
        </p:nvSpPr>
        <p:spPr>
          <a:xfrm>
            <a:off x="838200" y="17261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（二）学术型硕士生学分要求</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（三）工程硕士学分要求</a:t>
            </a:r>
            <a:endParaRPr lang="zh-CN" altLang="en-US" dirty="0"/>
          </a:p>
        </p:txBody>
      </p:sp>
      <p:sp>
        <p:nvSpPr>
          <p:cNvPr id="10" name="Text Box 89"/>
          <p:cNvSpPr txBox="1">
            <a:spLocks noChangeArrowheads="1"/>
          </p:cNvSpPr>
          <p:nvPr/>
        </p:nvSpPr>
        <p:spPr bwMode="auto">
          <a:xfrm>
            <a:off x="4220116" y="2628741"/>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≥35</a:t>
            </a:r>
            <a:r>
              <a:rPr lang="zh-CN" altLang="en-US" b="1" dirty="0">
                <a:solidFill>
                  <a:schemeClr val="bg1"/>
                </a:solidFill>
                <a:latin typeface="+mn-ea"/>
              </a:rPr>
              <a:t>学分</a:t>
            </a:r>
          </a:p>
        </p:txBody>
      </p:sp>
      <p:sp>
        <p:nvSpPr>
          <p:cNvPr id="11" name="Text Box 90"/>
          <p:cNvSpPr txBox="1">
            <a:spLocks noChangeArrowheads="1"/>
          </p:cNvSpPr>
          <p:nvPr/>
        </p:nvSpPr>
        <p:spPr bwMode="auto">
          <a:xfrm>
            <a:off x="814136" y="3648795"/>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≥5</a:t>
            </a:r>
            <a:r>
              <a:rPr lang="zh-CN" altLang="en-US" dirty="0"/>
              <a:t>学分</a:t>
            </a:r>
          </a:p>
        </p:txBody>
      </p:sp>
      <p:sp>
        <p:nvSpPr>
          <p:cNvPr id="12" name="Text Box 91"/>
          <p:cNvSpPr txBox="1">
            <a:spLocks noChangeArrowheads="1"/>
          </p:cNvSpPr>
          <p:nvPr/>
        </p:nvSpPr>
        <p:spPr bwMode="auto">
          <a:xfrm>
            <a:off x="6071936" y="3648795"/>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p>
          <a:p>
            <a:pPr algn="ctr">
              <a:defRPr/>
            </a:pPr>
            <a:r>
              <a:rPr lang="en-US" altLang="zh-CN" b="1" dirty="0">
                <a:solidFill>
                  <a:schemeClr val="bg1"/>
                </a:solidFill>
                <a:latin typeface="+mn-ea"/>
              </a:rPr>
              <a:t>≥30</a:t>
            </a:r>
            <a:r>
              <a:rPr lang="zh-CN" altLang="en-US" b="1" dirty="0">
                <a:solidFill>
                  <a:schemeClr val="bg1"/>
                </a:solidFill>
                <a:latin typeface="+mn-ea"/>
              </a:rPr>
              <a:t>学分</a:t>
            </a:r>
          </a:p>
        </p:txBody>
      </p:sp>
      <p:sp>
        <p:nvSpPr>
          <p:cNvPr id="13" name="Text Box 92"/>
          <p:cNvSpPr txBox="1">
            <a:spLocks noChangeArrowheads="1"/>
          </p:cNvSpPr>
          <p:nvPr/>
        </p:nvSpPr>
        <p:spPr bwMode="auto">
          <a:xfrm>
            <a:off x="2719659" y="4496280"/>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p>
          <a:p>
            <a:pPr algn="ctr">
              <a:defRPr/>
            </a:pPr>
            <a:r>
              <a:rPr lang="en-US" altLang="zh-CN" b="1" dirty="0">
                <a:solidFill>
                  <a:schemeClr val="bg1"/>
                </a:solidFill>
                <a:latin typeface="+mn-ea"/>
              </a:rPr>
              <a:t>≥19</a:t>
            </a:r>
            <a:r>
              <a:rPr lang="zh-CN" altLang="en-US" b="1" dirty="0">
                <a:solidFill>
                  <a:schemeClr val="bg1"/>
                </a:solidFill>
                <a:latin typeface="+mn-ea"/>
              </a:rPr>
              <a:t>学分</a:t>
            </a:r>
          </a:p>
        </p:txBody>
      </p:sp>
      <p:sp>
        <p:nvSpPr>
          <p:cNvPr id="14" name="Text Box 93"/>
          <p:cNvSpPr txBox="1">
            <a:spLocks noChangeArrowheads="1"/>
          </p:cNvSpPr>
          <p:nvPr/>
        </p:nvSpPr>
        <p:spPr bwMode="auto">
          <a:xfrm>
            <a:off x="8331170" y="4499720"/>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p>
          <a:p>
            <a:pPr>
              <a:defRPr/>
            </a:pPr>
            <a:endParaRPr lang="zh-CN" altLang="en-US" sz="800" dirty="0">
              <a:solidFill>
                <a:schemeClr val="bg1"/>
              </a:solidFill>
            </a:endParaRPr>
          </a:p>
        </p:txBody>
      </p:sp>
      <p:sp>
        <p:nvSpPr>
          <p:cNvPr id="15" name="Text Box 94"/>
          <p:cNvSpPr txBox="1">
            <a:spLocks noChangeArrowheads="1"/>
          </p:cNvSpPr>
          <p:nvPr/>
        </p:nvSpPr>
        <p:spPr bwMode="auto">
          <a:xfrm>
            <a:off x="1027383" y="5405926"/>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220116" y="5403422"/>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p>
          <a:p>
            <a:pPr algn="ctr">
              <a:defRPr/>
            </a:pPr>
            <a:r>
              <a:rPr lang="en-US" altLang="zh-CN" b="1" dirty="0">
                <a:solidFill>
                  <a:schemeClr val="bg1"/>
                </a:solidFill>
                <a:latin typeface="+mn-ea"/>
              </a:rPr>
              <a:t>≥12</a:t>
            </a:r>
            <a:r>
              <a:rPr lang="zh-CN" altLang="en-US" b="1" dirty="0">
                <a:solidFill>
                  <a:schemeClr val="bg1"/>
                </a:solidFill>
                <a:latin typeface="+mn-ea"/>
              </a:rPr>
              <a:t>学分</a:t>
            </a:r>
          </a:p>
        </p:txBody>
      </p:sp>
      <p:sp>
        <p:nvSpPr>
          <p:cNvPr id="17" name="Text Box 96"/>
          <p:cNvSpPr txBox="1">
            <a:spLocks noChangeArrowheads="1"/>
          </p:cNvSpPr>
          <p:nvPr/>
        </p:nvSpPr>
        <p:spPr bwMode="auto">
          <a:xfrm>
            <a:off x="6474442" y="5405926"/>
            <a:ext cx="1932728" cy="568325"/>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p>
          <a:p>
            <a:pPr algn="ctr">
              <a:defRPr/>
            </a:pPr>
            <a:r>
              <a:rPr lang="en-US" altLang="zh-CN" b="1" dirty="0">
                <a:solidFill>
                  <a:schemeClr val="bg1"/>
                </a:solidFill>
                <a:latin typeface="+mn-ea"/>
              </a:rPr>
              <a:t>≥2</a:t>
            </a:r>
            <a:r>
              <a:rPr lang="zh-CN" altLang="en-US" b="1" dirty="0">
                <a:solidFill>
                  <a:schemeClr val="bg1"/>
                </a:solidFill>
                <a:latin typeface="+mn-ea"/>
              </a:rPr>
              <a:t>学分</a:t>
            </a:r>
          </a:p>
        </p:txBody>
      </p:sp>
      <p:cxnSp>
        <p:nvCxnSpPr>
          <p:cNvPr id="21" name="AutoShape 112"/>
          <p:cNvCxnSpPr>
            <a:cxnSpLocks noChangeShapeType="1"/>
            <a:stCxn id="13" idx="2"/>
            <a:endCxn id="15" idx="0"/>
          </p:cNvCxnSpPr>
          <p:nvPr/>
        </p:nvCxnSpPr>
        <p:spPr bwMode="auto">
          <a:xfrm rot="5400000">
            <a:off x="2780185" y="4447277"/>
            <a:ext cx="355648" cy="1561650"/>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254766" y="2701188"/>
            <a:ext cx="279160" cy="3311024"/>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077841" y="3189137"/>
            <a:ext cx="28260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344679" y="1604958"/>
            <a:ext cx="466056" cy="3621618"/>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5986159" y="2585096"/>
            <a:ext cx="466056" cy="1661342"/>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43" name="Text Box 96"/>
          <p:cNvSpPr txBox="1">
            <a:spLocks noChangeArrowheads="1"/>
          </p:cNvSpPr>
          <p:nvPr/>
        </p:nvSpPr>
        <p:spPr bwMode="auto">
          <a:xfrm>
            <a:off x="8602885" y="5402947"/>
            <a:ext cx="1571082" cy="56880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公共必修课</a:t>
            </a:r>
          </a:p>
          <a:p>
            <a:pPr algn="ctr">
              <a:defRPr/>
            </a:pPr>
            <a:r>
              <a:rPr lang="en-US" altLang="zh-CN" b="1" dirty="0">
                <a:solidFill>
                  <a:schemeClr val="bg1"/>
                </a:solidFill>
                <a:latin typeface="+mn-ea"/>
              </a:rPr>
              <a:t>（1</a:t>
            </a:r>
            <a:r>
              <a:rPr lang="zh-CN" altLang="en-US" b="1" dirty="0">
                <a:solidFill>
                  <a:schemeClr val="bg1"/>
                </a:solidFill>
                <a:latin typeface="+mn-ea"/>
              </a:rPr>
              <a:t>学分）</a:t>
            </a:r>
          </a:p>
        </p:txBody>
      </p:sp>
      <p:sp>
        <p:nvSpPr>
          <p:cNvPr id="29"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工程硕士学分分配原则</a:t>
            </a:r>
            <a:endParaRPr lang="zh-CN" altLang="en-US" sz="2400" dirty="0">
              <a:ea typeface="宋体" panose="02010600030101010101" pitchFamily="2" charset="-122"/>
            </a:endParaRPr>
          </a:p>
        </p:txBody>
      </p:sp>
      <p:sp>
        <p:nvSpPr>
          <p:cNvPr id="3" name="标题 1"/>
          <p:cNvSpPr>
            <a:spLocks noGrp="1"/>
          </p:cNvSpPr>
          <p:nvPr/>
        </p:nvSpPr>
        <p:spPr>
          <a:xfrm>
            <a:off x="838835" y="161186"/>
            <a:ext cx="10515600" cy="1006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effectLst>
                  <a:outerShdw blurRad="38100" dist="38100" dir="2700000" algn="tl">
                    <a:srgbClr val="000000">
                      <a:alpha val="43137"/>
                    </a:srgbClr>
                  </a:outerShdw>
                </a:effectLst>
              </a:rPr>
              <a:t>（三）工程硕士学分要求</a:t>
            </a:r>
            <a:endParaRPr lang="zh-CN" altLang="en-US" dirty="0"/>
          </a:p>
        </p:txBody>
      </p:sp>
      <p:sp>
        <p:nvSpPr>
          <p:cNvPr id="4" name="Text Box 89"/>
          <p:cNvSpPr txBox="1">
            <a:spLocks noChangeArrowheads="1"/>
          </p:cNvSpPr>
          <p:nvPr/>
        </p:nvSpPr>
        <p:spPr bwMode="auto">
          <a:xfrm>
            <a:off x="4232181" y="2617311"/>
            <a:ext cx="2336800" cy="553720"/>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≥36</a:t>
            </a:r>
            <a:r>
              <a:rPr lang="zh-CN" altLang="en-US" b="1" dirty="0">
                <a:solidFill>
                  <a:schemeClr val="bg1"/>
                </a:solidFill>
                <a:latin typeface="+mn-ea"/>
              </a:rPr>
              <a:t>学分</a:t>
            </a:r>
          </a:p>
        </p:txBody>
      </p:sp>
      <p:sp>
        <p:nvSpPr>
          <p:cNvPr id="5" name="Text Box 90"/>
          <p:cNvSpPr txBox="1">
            <a:spLocks noChangeArrowheads="1"/>
          </p:cNvSpPr>
          <p:nvPr/>
        </p:nvSpPr>
        <p:spPr bwMode="auto">
          <a:xfrm>
            <a:off x="826201" y="3637365"/>
            <a:ext cx="1905523"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≥12</a:t>
            </a:r>
            <a:r>
              <a:rPr lang="zh-CN" altLang="en-US" dirty="0"/>
              <a:t>学分</a:t>
            </a:r>
          </a:p>
        </p:txBody>
      </p:sp>
      <p:sp>
        <p:nvSpPr>
          <p:cNvPr id="6" name="Text Box 91"/>
          <p:cNvSpPr txBox="1">
            <a:spLocks noChangeArrowheads="1"/>
          </p:cNvSpPr>
          <p:nvPr/>
        </p:nvSpPr>
        <p:spPr bwMode="auto">
          <a:xfrm>
            <a:off x="6084001" y="3637365"/>
            <a:ext cx="1955843"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p>
          <a:p>
            <a:pPr algn="ctr">
              <a:defRPr/>
            </a:pPr>
            <a:r>
              <a:rPr lang="en-US" altLang="zh-CN" b="1" dirty="0">
                <a:solidFill>
                  <a:schemeClr val="bg1"/>
                </a:solidFill>
                <a:latin typeface="+mn-ea"/>
              </a:rPr>
              <a:t>≥24</a:t>
            </a:r>
            <a:r>
              <a:rPr lang="zh-CN" altLang="en-US" b="1" dirty="0">
                <a:solidFill>
                  <a:schemeClr val="bg1"/>
                </a:solidFill>
                <a:latin typeface="+mn-ea"/>
              </a:rPr>
              <a:t>学分</a:t>
            </a:r>
          </a:p>
        </p:txBody>
      </p:sp>
      <p:sp>
        <p:nvSpPr>
          <p:cNvPr id="7" name="Text Box 92"/>
          <p:cNvSpPr txBox="1">
            <a:spLocks noChangeArrowheads="1"/>
          </p:cNvSpPr>
          <p:nvPr/>
        </p:nvSpPr>
        <p:spPr bwMode="auto">
          <a:xfrm>
            <a:off x="2731724" y="4484850"/>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p>
          <a:p>
            <a:pPr algn="ctr">
              <a:defRPr/>
            </a:pPr>
            <a:r>
              <a:rPr lang="en-US" altLang="zh-CN" b="1" dirty="0">
                <a:solidFill>
                  <a:schemeClr val="bg1"/>
                </a:solidFill>
                <a:latin typeface="+mn-ea"/>
              </a:rPr>
              <a:t>≥19</a:t>
            </a:r>
            <a:r>
              <a:rPr lang="zh-CN" altLang="en-US" b="1" dirty="0">
                <a:solidFill>
                  <a:schemeClr val="bg1"/>
                </a:solidFill>
                <a:latin typeface="+mn-ea"/>
              </a:rPr>
              <a:t>学分</a:t>
            </a:r>
          </a:p>
        </p:txBody>
      </p:sp>
      <p:sp>
        <p:nvSpPr>
          <p:cNvPr id="8" name="Text Box 93"/>
          <p:cNvSpPr txBox="1">
            <a:spLocks noChangeArrowheads="1"/>
          </p:cNvSpPr>
          <p:nvPr/>
        </p:nvSpPr>
        <p:spPr bwMode="auto">
          <a:xfrm>
            <a:off x="8343235" y="4488290"/>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p>
          <a:p>
            <a:pPr>
              <a:defRPr/>
            </a:pPr>
            <a:endParaRPr lang="zh-CN" altLang="en-US" sz="800" dirty="0">
              <a:solidFill>
                <a:schemeClr val="bg1"/>
              </a:solidFill>
            </a:endParaRPr>
          </a:p>
        </p:txBody>
      </p:sp>
      <p:sp>
        <p:nvSpPr>
          <p:cNvPr id="9" name="Text Box 94"/>
          <p:cNvSpPr txBox="1">
            <a:spLocks noChangeArrowheads="1"/>
          </p:cNvSpPr>
          <p:nvPr/>
        </p:nvSpPr>
        <p:spPr bwMode="auto">
          <a:xfrm>
            <a:off x="1039448" y="5394496"/>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p>
          <a:p>
            <a:pPr algn="ctr">
              <a:defRPr/>
            </a:pPr>
            <a:r>
              <a:rPr lang="zh-CN" altLang="en-US" b="1" dirty="0">
                <a:solidFill>
                  <a:schemeClr val="bg1"/>
                </a:solidFill>
                <a:latin typeface="+mn-ea"/>
              </a:rPr>
              <a:t>（</a:t>
            </a:r>
            <a:r>
              <a:rPr lang="en-US" altLang="zh-CN" b="1" dirty="0">
                <a:solidFill>
                  <a:schemeClr val="bg1"/>
                </a:solidFill>
                <a:latin typeface="+mn-ea"/>
              </a:rPr>
              <a:t>7</a:t>
            </a:r>
            <a:r>
              <a:rPr lang="zh-CN" altLang="en-US" b="1" dirty="0">
                <a:solidFill>
                  <a:schemeClr val="bg1"/>
                </a:solidFill>
                <a:latin typeface="+mn-ea"/>
              </a:rPr>
              <a:t>学分）</a:t>
            </a:r>
            <a:endParaRPr lang="en-US" altLang="zh-CN" b="1" dirty="0">
              <a:solidFill>
                <a:schemeClr val="bg1"/>
              </a:solidFill>
              <a:latin typeface="+mn-ea"/>
            </a:endParaRPr>
          </a:p>
        </p:txBody>
      </p:sp>
      <p:sp>
        <p:nvSpPr>
          <p:cNvPr id="28" name="Text Box 95"/>
          <p:cNvSpPr txBox="1">
            <a:spLocks noChangeArrowheads="1"/>
          </p:cNvSpPr>
          <p:nvPr/>
        </p:nvSpPr>
        <p:spPr bwMode="auto">
          <a:xfrm>
            <a:off x="4232181" y="5391992"/>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p>
          <a:p>
            <a:pPr algn="ctr">
              <a:defRPr/>
            </a:pPr>
            <a:r>
              <a:rPr lang="en-US" altLang="zh-CN" b="1" dirty="0">
                <a:solidFill>
                  <a:schemeClr val="bg1"/>
                </a:solidFill>
                <a:latin typeface="+mn-ea"/>
              </a:rPr>
              <a:t>≥12</a:t>
            </a:r>
            <a:r>
              <a:rPr lang="zh-CN" altLang="en-US" b="1" dirty="0">
                <a:solidFill>
                  <a:schemeClr val="bg1"/>
                </a:solidFill>
                <a:latin typeface="+mn-ea"/>
              </a:rPr>
              <a:t>学分</a:t>
            </a:r>
          </a:p>
        </p:txBody>
      </p:sp>
      <p:sp>
        <p:nvSpPr>
          <p:cNvPr id="30" name="Text Box 96"/>
          <p:cNvSpPr txBox="1">
            <a:spLocks noChangeArrowheads="1"/>
          </p:cNvSpPr>
          <p:nvPr/>
        </p:nvSpPr>
        <p:spPr bwMode="auto">
          <a:xfrm>
            <a:off x="6486507" y="5394496"/>
            <a:ext cx="1932728" cy="568325"/>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p>
          <a:p>
            <a:pPr algn="ctr">
              <a:defRPr/>
            </a:pPr>
            <a:r>
              <a:rPr lang="en-US" altLang="zh-CN" b="1" dirty="0">
                <a:solidFill>
                  <a:schemeClr val="bg1"/>
                </a:solidFill>
                <a:latin typeface="+mn-ea"/>
              </a:rPr>
              <a:t>≥2</a:t>
            </a:r>
            <a:r>
              <a:rPr lang="zh-CN" altLang="en-US" b="1" dirty="0">
                <a:solidFill>
                  <a:schemeClr val="bg1"/>
                </a:solidFill>
                <a:latin typeface="+mn-ea"/>
              </a:rPr>
              <a:t>学分</a:t>
            </a:r>
          </a:p>
        </p:txBody>
      </p:sp>
      <p:cxnSp>
        <p:nvCxnSpPr>
          <p:cNvPr id="32" name="AutoShape 107"/>
          <p:cNvCxnSpPr>
            <a:cxnSpLocks noChangeShapeType="1"/>
          </p:cNvCxnSpPr>
          <p:nvPr/>
        </p:nvCxnSpPr>
        <p:spPr bwMode="auto">
          <a:xfrm rot="5400000">
            <a:off x="8230870" y="4201160"/>
            <a:ext cx="367665" cy="1947545"/>
          </a:xfrm>
          <a:prstGeom prst="bentConnector3">
            <a:avLst>
              <a:gd name="adj1" fmla="val 50086"/>
            </a:avLst>
          </a:prstGeom>
        </p:spPr>
        <p:style>
          <a:lnRef idx="1">
            <a:schemeClr val="accent4"/>
          </a:lnRef>
          <a:fillRef idx="0">
            <a:schemeClr val="accent4"/>
          </a:fillRef>
          <a:effectRef idx="0">
            <a:schemeClr val="accent4"/>
          </a:effectRef>
          <a:fontRef idx="minor">
            <a:schemeClr val="tx1"/>
          </a:fontRef>
        </p:style>
      </p:cxnSp>
      <p:cxnSp>
        <p:nvCxnSpPr>
          <p:cNvPr id="35" name="AutoShape 114"/>
          <p:cNvCxnSpPr>
            <a:cxnSpLocks noChangeShapeType="1"/>
          </p:cNvCxnSpPr>
          <p:nvPr/>
        </p:nvCxnSpPr>
        <p:spPr bwMode="auto">
          <a:xfrm rot="5400000" flipV="1">
            <a:off x="4317048" y="4471988"/>
            <a:ext cx="353060" cy="1509395"/>
          </a:xfrm>
          <a:prstGeom prst="bentConnector3">
            <a:avLst>
              <a:gd name="adj1" fmla="val 49910"/>
            </a:avLst>
          </a:prstGeom>
          <a:noFill/>
          <a:ln w="12700">
            <a:solidFill>
              <a:srgbClr val="990000"/>
            </a:solidFill>
            <a:miter lim="800000"/>
          </a:ln>
          <a:effectLst>
            <a:outerShdw dist="35921" dir="2700000" sx="1000" sy="1000" algn="ctr" rotWithShape="0">
              <a:schemeClr val="bg2"/>
            </a:outerShdw>
          </a:effectLst>
        </p:spPr>
      </p:cxnSp>
      <p:sp>
        <p:nvSpPr>
          <p:cNvPr id="40" name="Text Box 96"/>
          <p:cNvSpPr txBox="1">
            <a:spLocks noChangeArrowheads="1"/>
          </p:cNvSpPr>
          <p:nvPr/>
        </p:nvSpPr>
        <p:spPr bwMode="auto">
          <a:xfrm>
            <a:off x="8614950" y="5391517"/>
            <a:ext cx="1571082" cy="55372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公共必修课</a:t>
            </a:r>
          </a:p>
          <a:p>
            <a:pPr algn="ctr">
              <a:defRPr/>
            </a:pPr>
            <a:r>
              <a:rPr lang="en-US" altLang="zh-CN" b="1" dirty="0">
                <a:solidFill>
                  <a:schemeClr val="bg1"/>
                </a:solidFill>
                <a:latin typeface="+mn-ea"/>
              </a:rPr>
              <a:t>1</a:t>
            </a:r>
            <a:r>
              <a:rPr lang="zh-CN" altLang="en-US" b="1" dirty="0">
                <a:solidFill>
                  <a:schemeClr val="bg1"/>
                </a:solidFill>
                <a:latin typeface="+mn-ea"/>
              </a:rPr>
              <a:t>学分</a:t>
            </a:r>
          </a:p>
        </p:txBody>
      </p:sp>
      <p:sp>
        <p:nvSpPr>
          <p:cNvPr id="42" name="Rectangle 13"/>
          <p:cNvSpPr>
            <a:spLocks noChangeArrowheads="1"/>
          </p:cNvSpPr>
          <p:nvPr/>
        </p:nvSpPr>
        <p:spPr bwMode="auto">
          <a:xfrm>
            <a:off x="823955" y="149912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工程硕士学分分配原则</a:t>
            </a:r>
            <a:endParaRPr lang="zh-CN" altLang="en-US" sz="2400" dirty="0">
              <a:ea typeface="宋体" panose="02010600030101010101" pitchFamily="2" charset="-122"/>
            </a:endParaRPr>
          </a:p>
        </p:txBody>
      </p:sp>
      <p:sp>
        <p:nvSpPr>
          <p:cNvPr id="45" name="Text Box 96"/>
          <p:cNvSpPr txBox="1">
            <a:spLocks noChangeArrowheads="1"/>
          </p:cNvSpPr>
          <p:nvPr/>
        </p:nvSpPr>
        <p:spPr bwMode="auto">
          <a:xfrm>
            <a:off x="10357485" y="5391785"/>
            <a:ext cx="1661160" cy="553720"/>
          </a:xfrm>
          <a:prstGeom prst="rect">
            <a:avLst/>
          </a:prstGeom>
          <a:solidFill>
            <a:schemeClr val="accent2"/>
          </a:solidFill>
          <a:ln w="19050" cmpd="thinThick" algn="ctr">
            <a:solidFill>
              <a:schemeClr val="accent2"/>
            </a:solid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专业选修课</a:t>
            </a:r>
          </a:p>
          <a:p>
            <a:pPr algn="ctr">
              <a:defRPr/>
            </a:pPr>
            <a:r>
              <a:rPr lang="en-US" altLang="zh-CN" b="1" dirty="0">
                <a:solidFill>
                  <a:schemeClr val="bg1"/>
                </a:solidFill>
                <a:latin typeface="+mn-ea"/>
              </a:rPr>
              <a:t>≥2</a:t>
            </a:r>
            <a:r>
              <a:rPr lang="zh-CN" altLang="en-US" b="1" dirty="0">
                <a:solidFill>
                  <a:schemeClr val="bg1"/>
                </a:solidFill>
                <a:latin typeface="+mn-ea"/>
              </a:rPr>
              <a:t>学分</a:t>
            </a:r>
          </a:p>
        </p:txBody>
      </p:sp>
      <p:cxnSp>
        <p:nvCxnSpPr>
          <p:cNvPr id="52" name="AutoShape 114"/>
          <p:cNvCxnSpPr>
            <a:cxnSpLocks noChangeShapeType="1"/>
          </p:cNvCxnSpPr>
          <p:nvPr/>
        </p:nvCxnSpPr>
        <p:spPr bwMode="auto">
          <a:xfrm rot="5400000" flipV="1">
            <a:off x="9966643" y="4424363"/>
            <a:ext cx="353060" cy="1509395"/>
          </a:xfrm>
          <a:prstGeom prst="bentConnector3">
            <a:avLst>
              <a:gd name="adj1" fmla="val 49910"/>
            </a:avLst>
          </a:prstGeom>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（四）硕博</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直博生学分要求</a:t>
            </a:r>
            <a:endParaRPr lang="zh-CN" altLang="en-US" dirty="0"/>
          </a:p>
        </p:txBody>
      </p:sp>
      <p:sp>
        <p:nvSpPr>
          <p:cNvPr id="10" name="Text Box 89"/>
          <p:cNvSpPr txBox="1">
            <a:spLocks noChangeArrowheads="1"/>
          </p:cNvSpPr>
          <p:nvPr/>
        </p:nvSpPr>
        <p:spPr bwMode="auto">
          <a:xfrm>
            <a:off x="4413090" y="2604678"/>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≥43</a:t>
            </a:r>
            <a:r>
              <a:rPr lang="zh-CN" altLang="en-US" b="1" dirty="0">
                <a:solidFill>
                  <a:schemeClr val="bg1"/>
                </a:solidFill>
                <a:latin typeface="+mn-ea"/>
              </a:rPr>
              <a:t>学分</a:t>
            </a:r>
          </a:p>
        </p:txBody>
      </p:sp>
      <p:sp>
        <p:nvSpPr>
          <p:cNvPr id="11" name="Text Box 90"/>
          <p:cNvSpPr txBox="1">
            <a:spLocks noChangeArrowheads="1"/>
          </p:cNvSpPr>
          <p:nvPr/>
        </p:nvSpPr>
        <p:spPr bwMode="auto">
          <a:xfrm>
            <a:off x="1007110" y="3624732"/>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≥5</a:t>
            </a:r>
            <a:r>
              <a:rPr lang="zh-CN" altLang="en-US" dirty="0"/>
              <a:t>学分</a:t>
            </a:r>
          </a:p>
        </p:txBody>
      </p:sp>
      <p:sp>
        <p:nvSpPr>
          <p:cNvPr id="12" name="Text Box 91"/>
          <p:cNvSpPr txBox="1">
            <a:spLocks noChangeArrowheads="1"/>
          </p:cNvSpPr>
          <p:nvPr/>
        </p:nvSpPr>
        <p:spPr bwMode="auto">
          <a:xfrm>
            <a:off x="6264910" y="3624732"/>
            <a:ext cx="195584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p>
          <a:p>
            <a:pPr algn="ctr">
              <a:defRPr/>
            </a:pPr>
            <a:r>
              <a:rPr lang="en-US" altLang="zh-CN" b="1" dirty="0">
                <a:solidFill>
                  <a:schemeClr val="bg1"/>
                </a:solidFill>
                <a:latin typeface="+mn-ea"/>
              </a:rPr>
              <a:t>≥38</a:t>
            </a:r>
            <a:r>
              <a:rPr lang="zh-CN" altLang="en-US" b="1" dirty="0">
                <a:solidFill>
                  <a:schemeClr val="bg1"/>
                </a:solidFill>
                <a:latin typeface="+mn-ea"/>
              </a:rPr>
              <a:t>学分</a:t>
            </a:r>
          </a:p>
        </p:txBody>
      </p:sp>
      <p:sp>
        <p:nvSpPr>
          <p:cNvPr id="13" name="Text Box 92"/>
          <p:cNvSpPr txBox="1">
            <a:spLocks noChangeArrowheads="1"/>
          </p:cNvSpPr>
          <p:nvPr/>
        </p:nvSpPr>
        <p:spPr bwMode="auto">
          <a:xfrm>
            <a:off x="3029410" y="4460992"/>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学位课</a:t>
            </a:r>
          </a:p>
          <a:p>
            <a:pPr algn="ctr">
              <a:defRPr/>
            </a:pPr>
            <a:r>
              <a:rPr lang="en-US" altLang="zh-CN" b="1" dirty="0">
                <a:solidFill>
                  <a:schemeClr val="bg1"/>
                </a:solidFill>
                <a:latin typeface="+mn-ea"/>
              </a:rPr>
              <a:t>≥27</a:t>
            </a:r>
            <a:r>
              <a:rPr lang="zh-CN" altLang="en-US" b="1" dirty="0">
                <a:solidFill>
                  <a:schemeClr val="bg1"/>
                </a:solidFill>
                <a:latin typeface="+mn-ea"/>
              </a:rPr>
              <a:t>学分</a:t>
            </a:r>
          </a:p>
        </p:txBody>
      </p:sp>
      <p:sp>
        <p:nvSpPr>
          <p:cNvPr id="14" name="Text Box 93"/>
          <p:cNvSpPr txBox="1">
            <a:spLocks noChangeArrowheads="1"/>
          </p:cNvSpPr>
          <p:nvPr/>
        </p:nvSpPr>
        <p:spPr bwMode="auto">
          <a:xfrm>
            <a:off x="8524144" y="4472217"/>
            <a:ext cx="2114507" cy="538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a typeface="仿宋_GB2312" panose="02010609030101010101" pitchFamily="49" charset="-122"/>
            </a:endParaRPr>
          </a:p>
          <a:p>
            <a:pPr>
              <a:defRPr/>
            </a:pPr>
            <a:r>
              <a:rPr lang="zh-CN" altLang="en-US" b="1" dirty="0">
                <a:solidFill>
                  <a:schemeClr val="bg1"/>
                </a:solidFill>
                <a:latin typeface="+mn-ea"/>
              </a:rPr>
              <a:t>非学位课</a:t>
            </a:r>
          </a:p>
          <a:p>
            <a:pPr>
              <a:defRPr/>
            </a:pPr>
            <a:endParaRPr lang="zh-CN" altLang="en-US" sz="800" dirty="0">
              <a:solidFill>
                <a:schemeClr val="bg1"/>
              </a:solidFill>
            </a:endParaRPr>
          </a:p>
        </p:txBody>
      </p:sp>
      <p:sp>
        <p:nvSpPr>
          <p:cNvPr id="15" name="Text Box 94"/>
          <p:cNvSpPr txBox="1">
            <a:spLocks noChangeArrowheads="1"/>
          </p:cNvSpPr>
          <p:nvPr/>
        </p:nvSpPr>
        <p:spPr bwMode="auto">
          <a:xfrm>
            <a:off x="1363698" y="5381865"/>
            <a:ext cx="2299601"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公共学位课</a:t>
            </a:r>
          </a:p>
          <a:p>
            <a:pPr algn="ctr">
              <a:defRPr/>
            </a:pPr>
            <a:r>
              <a:rPr lang="zh-CN" altLang="en-US" b="1" dirty="0">
                <a:solidFill>
                  <a:schemeClr val="bg1"/>
                </a:solidFill>
                <a:latin typeface="+mn-ea"/>
              </a:rPr>
              <a:t>（</a:t>
            </a:r>
            <a:r>
              <a:rPr lang="en-US" altLang="zh-CN" b="1" dirty="0">
                <a:solidFill>
                  <a:schemeClr val="bg1"/>
                </a:solidFill>
                <a:latin typeface="+mn-ea"/>
              </a:rPr>
              <a:t>11</a:t>
            </a:r>
            <a:r>
              <a:rPr lang="zh-CN" altLang="en-US" b="1" dirty="0">
                <a:solidFill>
                  <a:schemeClr val="bg1"/>
                </a:solidFill>
                <a:latin typeface="+mn-ea"/>
              </a:rPr>
              <a:t>学分）</a:t>
            </a:r>
            <a:endParaRPr lang="en-US" altLang="zh-CN" b="1" dirty="0">
              <a:solidFill>
                <a:schemeClr val="bg1"/>
              </a:solidFill>
              <a:latin typeface="+mn-ea"/>
            </a:endParaRPr>
          </a:p>
        </p:txBody>
      </p:sp>
      <p:sp>
        <p:nvSpPr>
          <p:cNvPr id="16" name="Text Box 95"/>
          <p:cNvSpPr txBox="1">
            <a:spLocks noChangeArrowheads="1"/>
          </p:cNvSpPr>
          <p:nvPr/>
        </p:nvSpPr>
        <p:spPr bwMode="auto">
          <a:xfrm>
            <a:off x="4635711" y="5381866"/>
            <a:ext cx="2056002"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专业学位课</a:t>
            </a:r>
          </a:p>
          <a:p>
            <a:pPr algn="ctr">
              <a:defRPr/>
            </a:pPr>
            <a:r>
              <a:rPr lang="en-US" altLang="zh-CN" b="1" dirty="0">
                <a:solidFill>
                  <a:schemeClr val="bg1"/>
                </a:solidFill>
                <a:latin typeface="+mn-ea"/>
              </a:rPr>
              <a:t>≥16</a:t>
            </a:r>
            <a:r>
              <a:rPr lang="zh-CN" altLang="en-US" b="1" dirty="0">
                <a:solidFill>
                  <a:schemeClr val="bg1"/>
                </a:solidFill>
                <a:latin typeface="+mn-ea"/>
              </a:rPr>
              <a:t>学分</a:t>
            </a:r>
          </a:p>
        </p:txBody>
      </p:sp>
      <p:sp>
        <p:nvSpPr>
          <p:cNvPr id="17" name="Text Box 96"/>
          <p:cNvSpPr txBox="1">
            <a:spLocks noChangeArrowheads="1"/>
          </p:cNvSpPr>
          <p:nvPr/>
        </p:nvSpPr>
        <p:spPr bwMode="auto">
          <a:xfrm>
            <a:off x="7099236" y="5381864"/>
            <a:ext cx="1932728" cy="568325"/>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公共选修课</a:t>
            </a:r>
          </a:p>
          <a:p>
            <a:pPr algn="ctr">
              <a:defRPr/>
            </a:pPr>
            <a:r>
              <a:rPr lang="en-US" altLang="zh-CN" b="1" dirty="0">
                <a:solidFill>
                  <a:schemeClr val="bg1"/>
                </a:solidFill>
                <a:latin typeface="+mn-ea"/>
              </a:rPr>
              <a:t>≥2</a:t>
            </a:r>
            <a:r>
              <a:rPr lang="zh-CN" altLang="en-US" b="1" dirty="0">
                <a:solidFill>
                  <a:schemeClr val="bg1"/>
                </a:solidFill>
                <a:latin typeface="+mn-ea"/>
              </a:rPr>
              <a:t>学分</a:t>
            </a:r>
          </a:p>
        </p:txBody>
      </p:sp>
      <p:sp>
        <p:nvSpPr>
          <p:cNvPr id="18" name="Text Box 97"/>
          <p:cNvSpPr txBox="1">
            <a:spLocks noChangeArrowheads="1"/>
          </p:cNvSpPr>
          <p:nvPr/>
        </p:nvSpPr>
        <p:spPr bwMode="auto">
          <a:xfrm>
            <a:off x="10119297" y="5381864"/>
            <a:ext cx="1609045" cy="604163"/>
          </a:xfrm>
          <a:prstGeom prst="rect">
            <a:avLst/>
          </a:prstGeom>
          <a:solidFill>
            <a:schemeClr val="accent2"/>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a:solidFill>
                  <a:schemeClr val="bg1"/>
                </a:solidFill>
                <a:latin typeface="+mn-ea"/>
              </a:rPr>
              <a:t>专业选修课</a:t>
            </a:r>
          </a:p>
        </p:txBody>
      </p:sp>
      <p:cxnSp>
        <p:nvCxnSpPr>
          <p:cNvPr id="19" name="AutoShape 107"/>
          <p:cNvCxnSpPr>
            <a:cxnSpLocks noChangeShapeType="1"/>
            <a:stCxn id="14" idx="2"/>
            <a:endCxn id="17" idx="0"/>
          </p:cNvCxnSpPr>
          <p:nvPr/>
        </p:nvCxnSpPr>
        <p:spPr bwMode="auto">
          <a:xfrm rot="5400000">
            <a:off x="8637757" y="4438223"/>
            <a:ext cx="371484" cy="1515798"/>
          </a:xfrm>
          <a:prstGeom prst="bentConnector3">
            <a:avLst>
              <a:gd name="adj1" fmla="val 50000"/>
            </a:avLst>
          </a:prstGeom>
          <a:noFill/>
          <a:ln w="12700">
            <a:solidFill>
              <a:schemeClr val="accent2"/>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10066867" y="4524911"/>
            <a:ext cx="371484" cy="1342422"/>
          </a:xfrm>
          <a:prstGeom prst="bentConnector3">
            <a:avLst>
              <a:gd name="adj1" fmla="val 50000"/>
            </a:avLst>
          </a:prstGeom>
          <a:noFill/>
          <a:ln w="12700">
            <a:solidFill>
              <a:schemeClr val="accent2"/>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3097605" y="4430884"/>
            <a:ext cx="366875" cy="153508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672710" y="4390864"/>
            <a:ext cx="366876" cy="161512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511742" y="2729901"/>
            <a:ext cx="267935" cy="3194247"/>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272535" y="3163354"/>
            <a:ext cx="279160" cy="2338566"/>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537653" y="1580895"/>
            <a:ext cx="466056" cy="3621618"/>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79133" y="2561033"/>
            <a:ext cx="466056" cy="1661342"/>
          </a:xfrm>
          <a:prstGeom prst="bentConnector3">
            <a:avLst>
              <a:gd name="adj1" fmla="val 50000"/>
            </a:avLst>
          </a:prstGeom>
          <a:ln w="12700">
            <a:solidFill>
              <a:srgbClr val="002060"/>
            </a:solidFill>
          </a:ln>
        </p:spPr>
        <p:style>
          <a:lnRef idx="1">
            <a:schemeClr val="accent2"/>
          </a:lnRef>
          <a:fillRef idx="0">
            <a:schemeClr val="accent2"/>
          </a:fillRef>
          <a:effectRef idx="0">
            <a:schemeClr val="accent2"/>
          </a:effectRef>
          <a:fontRef idx="minor">
            <a:schemeClr val="tx1"/>
          </a:fontRef>
        </p:style>
      </p:cxnSp>
      <p:sp>
        <p:nvSpPr>
          <p:cNvPr id="28"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硕博</a:t>
            </a:r>
            <a:r>
              <a:rPr lang="en-US" altLang="zh-CN" sz="2400" b="1" dirty="0">
                <a:solidFill>
                  <a:schemeClr val="bg1"/>
                </a:solidFill>
                <a:latin typeface="+mn-ea"/>
              </a:rPr>
              <a:t>/</a:t>
            </a:r>
            <a:r>
              <a:rPr lang="zh-CN" altLang="en-US" sz="2400" b="1" dirty="0">
                <a:solidFill>
                  <a:schemeClr val="bg1"/>
                </a:solidFill>
                <a:latin typeface="+mn-ea"/>
              </a:rPr>
              <a:t>直博生学分分配原则</a:t>
            </a:r>
            <a:endParaRPr lang="zh-CN" altLang="en-US" sz="2400"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（五）普博生学分要求</a:t>
            </a:r>
            <a:endParaRPr lang="zh-CN" altLang="en-US" dirty="0"/>
          </a:p>
        </p:txBody>
      </p:sp>
      <p:sp>
        <p:nvSpPr>
          <p:cNvPr id="10" name="Text Box 89"/>
          <p:cNvSpPr txBox="1">
            <a:spLocks noChangeArrowheads="1"/>
          </p:cNvSpPr>
          <p:nvPr/>
        </p:nvSpPr>
        <p:spPr bwMode="auto">
          <a:xfrm>
            <a:off x="4244180" y="2725004"/>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≥14</a:t>
            </a:r>
            <a:r>
              <a:rPr lang="zh-CN" altLang="en-US" b="1" dirty="0">
                <a:solidFill>
                  <a:schemeClr val="bg1"/>
                </a:solidFill>
                <a:latin typeface="+mn-ea"/>
              </a:rPr>
              <a:t>学分</a:t>
            </a:r>
          </a:p>
        </p:txBody>
      </p:sp>
      <p:sp>
        <p:nvSpPr>
          <p:cNvPr id="11" name="Text Box 90"/>
          <p:cNvSpPr txBox="1">
            <a:spLocks noChangeArrowheads="1"/>
          </p:cNvSpPr>
          <p:nvPr/>
        </p:nvSpPr>
        <p:spPr bwMode="auto">
          <a:xfrm>
            <a:off x="2380861" y="3745058"/>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≥5</a:t>
            </a:r>
            <a:r>
              <a:rPr lang="zh-CN" altLang="en-US" dirty="0"/>
              <a:t>学分</a:t>
            </a:r>
          </a:p>
        </p:txBody>
      </p:sp>
      <p:sp>
        <p:nvSpPr>
          <p:cNvPr id="12" name="Text Box 91"/>
          <p:cNvSpPr txBox="1">
            <a:spLocks noChangeArrowheads="1"/>
          </p:cNvSpPr>
          <p:nvPr/>
        </p:nvSpPr>
        <p:spPr bwMode="auto">
          <a:xfrm>
            <a:off x="6096000" y="3745058"/>
            <a:ext cx="2520950"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r>
              <a:rPr lang="en-US" altLang="zh-CN" b="1" dirty="0">
                <a:solidFill>
                  <a:schemeClr val="bg1"/>
                </a:solidFill>
                <a:latin typeface="+mn-ea"/>
              </a:rPr>
              <a:t>≥9</a:t>
            </a:r>
            <a:r>
              <a:rPr lang="zh-CN" altLang="en-US" b="1" dirty="0">
                <a:solidFill>
                  <a:schemeClr val="bg1"/>
                </a:solidFill>
                <a:latin typeface="+mn-ea"/>
              </a:rPr>
              <a:t>学分</a:t>
            </a:r>
            <a:endParaRPr lang="en-US" altLang="zh-CN" b="1" dirty="0">
              <a:solidFill>
                <a:schemeClr val="bg1"/>
              </a:solidFill>
              <a:latin typeface="+mn-ea"/>
            </a:endParaRPr>
          </a:p>
          <a:p>
            <a:pPr algn="ctr">
              <a:defRPr/>
            </a:pPr>
            <a:r>
              <a:rPr lang="zh-CN" altLang="en-US" b="1" dirty="0">
                <a:solidFill>
                  <a:schemeClr val="bg1"/>
                </a:solidFill>
                <a:latin typeface="+mn-ea"/>
              </a:rPr>
              <a:t>全部为学位课</a:t>
            </a:r>
          </a:p>
        </p:txBody>
      </p:sp>
      <p:sp>
        <p:nvSpPr>
          <p:cNvPr id="13" name="Text Box 92"/>
          <p:cNvSpPr txBox="1">
            <a:spLocks noChangeArrowheads="1"/>
          </p:cNvSpPr>
          <p:nvPr/>
        </p:nvSpPr>
        <p:spPr bwMode="auto">
          <a:xfrm>
            <a:off x="4561681" y="5173768"/>
            <a:ext cx="2038349" cy="553998"/>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fontAlgn="auto">
              <a:spcBef>
                <a:spcPts val="0"/>
              </a:spcBef>
              <a:spcAft>
                <a:spcPts val="0"/>
              </a:spcAft>
              <a:defRPr/>
            </a:pPr>
            <a:r>
              <a:rPr lang="zh-CN" altLang="en-US" b="1" dirty="0">
                <a:solidFill>
                  <a:schemeClr val="bg1"/>
                </a:solidFill>
                <a:latin typeface="+mn-ea"/>
              </a:rPr>
              <a:t>公共学位课</a:t>
            </a:r>
          </a:p>
          <a:p>
            <a:pPr algn="ctr" fontAlgn="auto">
              <a:spcBef>
                <a:spcPts val="0"/>
              </a:spcBef>
              <a:spcAft>
                <a:spcPts val="0"/>
              </a:spcAft>
              <a:defRPr/>
            </a:pPr>
            <a:r>
              <a:rPr lang="zh-CN" altLang="en-US" b="1" dirty="0">
                <a:solidFill>
                  <a:schemeClr val="bg1"/>
                </a:solidFill>
                <a:latin typeface="+mn-ea"/>
              </a:rPr>
              <a:t>（</a:t>
            </a:r>
            <a:r>
              <a:rPr lang="en-US" altLang="zh-CN" b="1" dirty="0">
                <a:solidFill>
                  <a:schemeClr val="bg1"/>
                </a:solidFill>
                <a:latin typeface="+mn-ea"/>
              </a:rPr>
              <a:t>5</a:t>
            </a:r>
            <a:r>
              <a:rPr lang="zh-CN" altLang="en-US" b="1" dirty="0">
                <a:solidFill>
                  <a:schemeClr val="bg1"/>
                </a:solidFill>
                <a:latin typeface="+mn-ea"/>
              </a:rPr>
              <a:t>学分）</a:t>
            </a:r>
            <a:endParaRPr lang="en-US" altLang="zh-CN" b="1" dirty="0">
              <a:solidFill>
                <a:schemeClr val="bg1"/>
              </a:solidFill>
              <a:latin typeface="+mn-ea"/>
            </a:endParaRPr>
          </a:p>
        </p:txBody>
      </p:sp>
      <p:sp>
        <p:nvSpPr>
          <p:cNvPr id="14" name="Text Box 93"/>
          <p:cNvSpPr txBox="1">
            <a:spLocks noChangeArrowheads="1"/>
          </p:cNvSpPr>
          <p:nvPr/>
        </p:nvSpPr>
        <p:spPr bwMode="auto">
          <a:xfrm>
            <a:off x="8234084" y="5055309"/>
            <a:ext cx="2114507" cy="800219"/>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solidFill>
                <a:schemeClr val="bg1"/>
              </a:solidFill>
              <a:effectLst>
                <a:outerShdw blurRad="38100" dist="38100" dir="2700000" algn="tl">
                  <a:srgbClr val="000000">
                    <a:alpha val="43137"/>
                  </a:srgbClr>
                </a:outerShdw>
              </a:effectLst>
              <a:ea typeface="仿宋_GB2312" panose="02010609030101010101" pitchFamily="49" charset="-122"/>
            </a:endParaRPr>
          </a:p>
          <a:p>
            <a:pPr algn="ctr" fontAlgn="auto">
              <a:spcBef>
                <a:spcPts val="0"/>
              </a:spcBef>
              <a:spcAft>
                <a:spcPts val="0"/>
              </a:spcAft>
              <a:defRPr/>
            </a:pPr>
            <a:r>
              <a:rPr lang="zh-CN" altLang="en-US" b="1" dirty="0">
                <a:solidFill>
                  <a:schemeClr val="bg1"/>
                </a:solidFill>
                <a:latin typeface="+mn-ea"/>
              </a:rPr>
              <a:t>专业学位课</a:t>
            </a:r>
          </a:p>
          <a:p>
            <a:pPr algn="ctr" fontAlgn="auto">
              <a:spcBef>
                <a:spcPts val="0"/>
              </a:spcBef>
              <a:spcAft>
                <a:spcPts val="0"/>
              </a:spcAft>
              <a:defRPr/>
            </a:pPr>
            <a:r>
              <a:rPr lang="en-US" altLang="zh-CN" b="1" dirty="0">
                <a:solidFill>
                  <a:schemeClr val="bg1"/>
                </a:solidFill>
                <a:latin typeface="+mn-ea"/>
              </a:rPr>
              <a:t>≥2</a:t>
            </a:r>
            <a:r>
              <a:rPr lang="zh-CN" altLang="en-US" b="1" dirty="0">
                <a:solidFill>
                  <a:schemeClr val="bg1"/>
                </a:solidFill>
                <a:latin typeface="+mn-ea"/>
              </a:rPr>
              <a:t>门且</a:t>
            </a:r>
            <a:r>
              <a:rPr lang="en-US" altLang="zh-CN" b="1" dirty="0">
                <a:solidFill>
                  <a:schemeClr val="bg1"/>
                </a:solidFill>
                <a:latin typeface="+mn-ea"/>
              </a:rPr>
              <a:t>≥4</a:t>
            </a:r>
            <a:r>
              <a:rPr lang="zh-CN" altLang="en-US" b="1" dirty="0">
                <a:solidFill>
                  <a:schemeClr val="bg1"/>
                </a:solidFill>
                <a:latin typeface="+mn-ea"/>
              </a:rPr>
              <a:t>学分</a:t>
            </a:r>
          </a:p>
          <a:p>
            <a:pPr>
              <a:defRPr/>
            </a:pPr>
            <a:endParaRPr lang="zh-CN" altLang="en-US" sz="800" dirty="0">
              <a:solidFill>
                <a:schemeClr val="bg1"/>
              </a:solidFill>
            </a:endParaRPr>
          </a:p>
        </p:txBody>
      </p:sp>
      <p:cxnSp>
        <p:nvCxnSpPr>
          <p:cNvPr id="23" name="AutoShape 119"/>
          <p:cNvCxnSpPr>
            <a:cxnSpLocks noChangeShapeType="1"/>
            <a:stCxn id="12" idx="2"/>
            <a:endCxn id="13" idx="0"/>
          </p:cNvCxnSpPr>
          <p:nvPr/>
        </p:nvCxnSpPr>
        <p:spPr bwMode="auto">
          <a:xfrm rot="5400000">
            <a:off x="6031310" y="3848603"/>
            <a:ext cx="874712" cy="1775619"/>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7945780" y="3709750"/>
            <a:ext cx="756253" cy="1934863"/>
          </a:xfrm>
          <a:prstGeom prst="bentConnector3">
            <a:avLst>
              <a:gd name="adj1" fmla="val 57671"/>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4140074" y="2472552"/>
            <a:ext cx="466056" cy="2078957"/>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51499" y="2540082"/>
            <a:ext cx="466056" cy="1943895"/>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3"/>
          <p:cNvSpPr>
            <a:spLocks noChangeArrowheads="1"/>
          </p:cNvSpPr>
          <p:nvPr/>
        </p:nvSpPr>
        <p:spPr bwMode="auto">
          <a:xfrm>
            <a:off x="823320" y="1510554"/>
            <a:ext cx="10693400" cy="61200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普博士生学分分配原则</a:t>
            </a:r>
            <a:endParaRPr lang="zh-CN" altLang="en-US" sz="2400"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（六）工程博生学分要求</a:t>
            </a:r>
            <a:endParaRPr lang="zh-CN" altLang="en-US" dirty="0"/>
          </a:p>
        </p:txBody>
      </p:sp>
      <p:sp>
        <p:nvSpPr>
          <p:cNvPr id="10" name="Text Box 89"/>
          <p:cNvSpPr txBox="1">
            <a:spLocks noChangeArrowheads="1"/>
          </p:cNvSpPr>
          <p:nvPr/>
        </p:nvSpPr>
        <p:spPr bwMode="auto">
          <a:xfrm>
            <a:off x="4244180" y="2725004"/>
            <a:ext cx="2336800" cy="553998"/>
          </a:xfrm>
          <a:prstGeom prst="rect">
            <a:avLst/>
          </a:prstGeom>
          <a:solidFill>
            <a:schemeClr val="accent5">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总学分</a:t>
            </a:r>
          </a:p>
          <a:p>
            <a:pPr algn="ctr">
              <a:defRPr/>
            </a:pPr>
            <a:r>
              <a:rPr lang="en-US" altLang="zh-CN" b="1" dirty="0">
                <a:solidFill>
                  <a:schemeClr val="bg1"/>
                </a:solidFill>
                <a:latin typeface="+mn-ea"/>
              </a:rPr>
              <a:t>≥14</a:t>
            </a:r>
            <a:r>
              <a:rPr lang="zh-CN" altLang="en-US" b="1" dirty="0">
                <a:solidFill>
                  <a:schemeClr val="bg1"/>
                </a:solidFill>
                <a:latin typeface="+mn-ea"/>
              </a:rPr>
              <a:t>学分</a:t>
            </a:r>
          </a:p>
        </p:txBody>
      </p:sp>
      <p:sp>
        <p:nvSpPr>
          <p:cNvPr id="11" name="Text Box 90"/>
          <p:cNvSpPr txBox="1">
            <a:spLocks noChangeArrowheads="1"/>
          </p:cNvSpPr>
          <p:nvPr/>
        </p:nvSpPr>
        <p:spPr bwMode="auto">
          <a:xfrm>
            <a:off x="2380861" y="3745058"/>
            <a:ext cx="1905523" cy="568325"/>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defPPr>
              <a:defRPr lang="zh-CN"/>
            </a:defPPr>
            <a:lvl1pPr algn="ctr">
              <a:defRPr b="1">
                <a:solidFill>
                  <a:schemeClr val="bg1"/>
                </a:solidFill>
                <a:latin typeface="+mn-ea"/>
              </a:defRPr>
            </a:lvl1pPr>
          </a:lstStyle>
          <a:p>
            <a:r>
              <a:rPr lang="zh-CN" altLang="en-US" dirty="0"/>
              <a:t>必修环节</a:t>
            </a:r>
          </a:p>
          <a:p>
            <a:r>
              <a:rPr lang="en-US" altLang="zh-CN" dirty="0"/>
              <a:t>≥5</a:t>
            </a:r>
            <a:r>
              <a:rPr lang="zh-CN" altLang="en-US" dirty="0"/>
              <a:t>学分</a:t>
            </a:r>
          </a:p>
        </p:txBody>
      </p:sp>
      <p:sp>
        <p:nvSpPr>
          <p:cNvPr id="12" name="Text Box 91"/>
          <p:cNvSpPr txBox="1">
            <a:spLocks noChangeArrowheads="1"/>
          </p:cNvSpPr>
          <p:nvPr/>
        </p:nvSpPr>
        <p:spPr bwMode="auto">
          <a:xfrm>
            <a:off x="5937250" y="3732993"/>
            <a:ext cx="2520950"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solidFill>
                  <a:schemeClr val="bg1"/>
                </a:solidFill>
                <a:latin typeface="+mn-ea"/>
              </a:rPr>
              <a:t>课程学习</a:t>
            </a:r>
            <a:r>
              <a:rPr lang="en-US" altLang="zh-CN" b="1" dirty="0">
                <a:solidFill>
                  <a:schemeClr val="bg1"/>
                </a:solidFill>
                <a:latin typeface="+mn-ea"/>
              </a:rPr>
              <a:t>≥10</a:t>
            </a:r>
            <a:r>
              <a:rPr lang="zh-CN" altLang="en-US" b="1" dirty="0">
                <a:solidFill>
                  <a:schemeClr val="bg1"/>
                </a:solidFill>
                <a:latin typeface="+mn-ea"/>
              </a:rPr>
              <a:t>学分</a:t>
            </a:r>
            <a:endParaRPr lang="en-US" altLang="zh-CN" b="1" dirty="0">
              <a:solidFill>
                <a:schemeClr val="bg1"/>
              </a:solidFill>
              <a:latin typeface="+mn-ea"/>
            </a:endParaRPr>
          </a:p>
          <a:p>
            <a:pPr algn="ctr">
              <a:defRPr/>
            </a:pPr>
            <a:endParaRPr lang="zh-CN" altLang="en-US" b="1" dirty="0">
              <a:solidFill>
                <a:schemeClr val="bg1"/>
              </a:solidFill>
              <a:latin typeface="+mn-ea"/>
            </a:endParaRPr>
          </a:p>
        </p:txBody>
      </p:sp>
      <p:sp>
        <p:nvSpPr>
          <p:cNvPr id="13" name="Text Box 92"/>
          <p:cNvSpPr txBox="1">
            <a:spLocks noChangeArrowheads="1"/>
          </p:cNvSpPr>
          <p:nvPr/>
        </p:nvSpPr>
        <p:spPr bwMode="auto">
          <a:xfrm>
            <a:off x="4561681" y="5173768"/>
            <a:ext cx="2038349" cy="55372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fontAlgn="auto">
              <a:spcBef>
                <a:spcPts val="0"/>
              </a:spcBef>
              <a:spcAft>
                <a:spcPts val="0"/>
              </a:spcAft>
              <a:defRPr/>
            </a:pPr>
            <a:r>
              <a:rPr lang="zh-CN" altLang="en-US" b="1" dirty="0">
                <a:solidFill>
                  <a:schemeClr val="bg1"/>
                </a:solidFill>
                <a:latin typeface="+mn-ea"/>
              </a:rPr>
              <a:t>公共学位课</a:t>
            </a:r>
          </a:p>
          <a:p>
            <a:pPr algn="ctr" fontAlgn="auto">
              <a:spcBef>
                <a:spcPts val="0"/>
              </a:spcBef>
              <a:spcAft>
                <a:spcPts val="0"/>
              </a:spcAft>
              <a:defRPr/>
            </a:pPr>
            <a:r>
              <a:rPr lang="en-US" altLang="zh-CN" b="1" dirty="0">
                <a:solidFill>
                  <a:schemeClr val="bg1"/>
                </a:solidFill>
                <a:latin typeface="+mn-ea"/>
              </a:rPr>
              <a:t>5</a:t>
            </a:r>
            <a:r>
              <a:rPr lang="zh-CN" altLang="en-US" b="1" dirty="0">
                <a:solidFill>
                  <a:schemeClr val="bg1"/>
                </a:solidFill>
                <a:latin typeface="+mn-ea"/>
              </a:rPr>
              <a:t>学分</a:t>
            </a:r>
            <a:endParaRPr lang="en-US" altLang="zh-CN" b="1" dirty="0">
              <a:solidFill>
                <a:schemeClr val="bg1"/>
              </a:solidFill>
              <a:latin typeface="+mn-ea"/>
            </a:endParaRPr>
          </a:p>
        </p:txBody>
      </p:sp>
      <p:sp>
        <p:nvSpPr>
          <p:cNvPr id="14" name="Text Box 93"/>
          <p:cNvSpPr txBox="1">
            <a:spLocks noChangeArrowheads="1"/>
          </p:cNvSpPr>
          <p:nvPr/>
        </p:nvSpPr>
        <p:spPr bwMode="auto">
          <a:xfrm>
            <a:off x="7197764" y="5112518"/>
            <a:ext cx="2114507" cy="67691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lgn="ctr">
              <a:defRPr/>
            </a:pPr>
            <a:r>
              <a:rPr lang="zh-CN" altLang="en-US" b="1" dirty="0">
                <a:solidFill>
                  <a:schemeClr val="bg1"/>
                </a:solidFill>
                <a:latin typeface="+mn-ea"/>
              </a:rPr>
              <a:t>专业学位课</a:t>
            </a:r>
          </a:p>
          <a:p>
            <a:pPr algn="ctr">
              <a:defRPr/>
            </a:pPr>
            <a:r>
              <a:rPr lang="en-US" altLang="zh-CN" b="1" dirty="0">
                <a:solidFill>
                  <a:schemeClr val="bg1"/>
                </a:solidFill>
                <a:latin typeface="+mn-ea"/>
              </a:rPr>
              <a:t>≥2</a:t>
            </a:r>
            <a:r>
              <a:rPr lang="zh-CN" altLang="en-US" b="1" dirty="0">
                <a:solidFill>
                  <a:schemeClr val="bg1"/>
                </a:solidFill>
                <a:latin typeface="+mn-ea"/>
              </a:rPr>
              <a:t>门且</a:t>
            </a:r>
            <a:r>
              <a:rPr lang="en-US" altLang="zh-CN" b="1" dirty="0">
                <a:solidFill>
                  <a:schemeClr val="bg1"/>
                </a:solidFill>
                <a:latin typeface="+mn-ea"/>
              </a:rPr>
              <a:t>≥4</a:t>
            </a:r>
            <a:r>
              <a:rPr lang="zh-CN" altLang="en-US" b="1" dirty="0">
                <a:solidFill>
                  <a:schemeClr val="bg1"/>
                </a:solidFill>
                <a:latin typeface="+mn-ea"/>
              </a:rPr>
              <a:t>学分</a:t>
            </a:r>
          </a:p>
          <a:p>
            <a:pPr algn="ctr">
              <a:defRPr/>
            </a:pPr>
            <a:endParaRPr lang="zh-CN" altLang="en-US" sz="800" dirty="0">
              <a:solidFill>
                <a:schemeClr val="bg1"/>
              </a:solidFill>
            </a:endParaRPr>
          </a:p>
        </p:txBody>
      </p:sp>
      <p:cxnSp>
        <p:nvCxnSpPr>
          <p:cNvPr id="23" name="AutoShape 119"/>
          <p:cNvCxnSpPr>
            <a:cxnSpLocks noChangeShapeType="1"/>
          </p:cNvCxnSpPr>
          <p:nvPr/>
        </p:nvCxnSpPr>
        <p:spPr bwMode="auto">
          <a:xfrm rot="5400000">
            <a:off x="5862955" y="3820795"/>
            <a:ext cx="875030" cy="1775460"/>
          </a:xfrm>
          <a:prstGeom prst="bentConnector3">
            <a:avLst>
              <a:gd name="adj1" fmla="val 50000"/>
            </a:avLst>
          </a:prstGeom>
          <a:noFill/>
          <a:ln w="12700">
            <a:solidFill>
              <a:srgbClr val="990000"/>
            </a:solidFill>
            <a:miter lim="800000"/>
          </a:ln>
          <a:effectLst>
            <a:outerShdw dist="35921" dir="2700000" sx="1000" sy="1000" algn="ctr" rotWithShape="0">
              <a:schemeClr val="bg2"/>
            </a:outerShdw>
          </a:effectLst>
        </p:spPr>
      </p:cxnSp>
      <p:cxnSp>
        <p:nvCxnSpPr>
          <p:cNvPr id="24" name="AutoShape 120"/>
          <p:cNvCxnSpPr>
            <a:cxnSpLocks noChangeShapeType="1"/>
          </p:cNvCxnSpPr>
          <p:nvPr/>
        </p:nvCxnSpPr>
        <p:spPr bwMode="auto">
          <a:xfrm>
            <a:off x="7188200" y="4712335"/>
            <a:ext cx="1970405" cy="419100"/>
          </a:xfrm>
          <a:prstGeom prst="bentConnector3">
            <a:avLst>
              <a:gd name="adj1" fmla="val 50016"/>
            </a:avLst>
          </a:prstGeom>
          <a:noFill/>
          <a:ln w="12700">
            <a:solidFill>
              <a:srgbClr val="990000"/>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4140074" y="2472552"/>
            <a:ext cx="466056" cy="2078957"/>
          </a:xfrm>
          <a:prstGeom prst="bentConnector3">
            <a:avLst>
              <a:gd name="adj1" fmla="val 5000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p:cNvCxnSpPr>
          <p:nvPr/>
        </p:nvCxnSpPr>
        <p:spPr bwMode="auto">
          <a:xfrm rot="5400000" flipV="1">
            <a:off x="6077903" y="2613343"/>
            <a:ext cx="454660" cy="1784985"/>
          </a:xfrm>
          <a:prstGeom prst="bentConnector3">
            <a:avLst>
              <a:gd name="adj1" fmla="val 49930"/>
            </a:avLst>
          </a:prstGeom>
          <a:ln w="127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20" name="Rectangle 13"/>
          <p:cNvSpPr>
            <a:spLocks noChangeArrowheads="1"/>
          </p:cNvSpPr>
          <p:nvPr/>
        </p:nvSpPr>
        <p:spPr bwMode="auto">
          <a:xfrm>
            <a:off x="823320" y="1632087"/>
            <a:ext cx="10693400" cy="368935"/>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ctr">
              <a:defRPr/>
            </a:pPr>
            <a:r>
              <a:rPr lang="zh-CN" altLang="en-US" sz="2400" b="1" dirty="0">
                <a:solidFill>
                  <a:schemeClr val="bg1"/>
                </a:solidFill>
                <a:latin typeface="+mn-ea"/>
              </a:rPr>
              <a:t>工程博士生学分分配原则</a:t>
            </a:r>
            <a:endParaRPr lang="zh-CN" altLang="en-US" sz="2400" dirty="0">
              <a:ea typeface="宋体" panose="02010600030101010101" pitchFamily="2" charset="-122"/>
            </a:endParaRPr>
          </a:p>
        </p:txBody>
      </p:sp>
      <p:sp>
        <p:nvSpPr>
          <p:cNvPr id="6" name="Text Box 93"/>
          <p:cNvSpPr txBox="1">
            <a:spLocks noChangeArrowheads="1"/>
          </p:cNvSpPr>
          <p:nvPr/>
        </p:nvSpPr>
        <p:spPr bwMode="auto">
          <a:xfrm>
            <a:off x="9592945" y="5112385"/>
            <a:ext cx="2017395" cy="676910"/>
          </a:xfrm>
          <a:prstGeom prst="rect">
            <a:avLst/>
          </a:prstGeom>
          <a:solidFill>
            <a:srgbClr val="990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lgn="ctr">
              <a:defRPr/>
            </a:pPr>
            <a:r>
              <a:rPr lang="zh-CN" altLang="en-US" b="1" dirty="0">
                <a:solidFill>
                  <a:schemeClr val="bg1"/>
                </a:solidFill>
                <a:latin typeface="+mn-ea"/>
                <a:sym typeface="+mn-ea"/>
              </a:rPr>
              <a:t>公共必修非学位课</a:t>
            </a:r>
            <a:endParaRPr lang="zh-CN" altLang="en-US" b="1" dirty="0">
              <a:solidFill>
                <a:schemeClr val="bg1"/>
              </a:solidFill>
              <a:latin typeface="+mn-ea"/>
            </a:endParaRPr>
          </a:p>
          <a:p>
            <a:pPr algn="ctr">
              <a:defRPr/>
            </a:pPr>
            <a:r>
              <a:rPr lang="en-US" altLang="zh-CN" b="1" dirty="0">
                <a:solidFill>
                  <a:schemeClr val="bg1"/>
                </a:solidFill>
                <a:latin typeface="+mn-ea"/>
                <a:sym typeface="+mn-ea"/>
              </a:rPr>
              <a:t>1</a:t>
            </a:r>
            <a:r>
              <a:rPr lang="zh-CN" altLang="en-US" b="1" dirty="0">
                <a:solidFill>
                  <a:schemeClr val="bg1"/>
                </a:solidFill>
                <a:latin typeface="+mn-ea"/>
                <a:sym typeface="+mn-ea"/>
              </a:rPr>
              <a:t>学分</a:t>
            </a:r>
            <a:endParaRPr lang="zh-CN" altLang="en-US" b="1" dirty="0">
              <a:solidFill>
                <a:schemeClr val="bg1"/>
              </a:solidFill>
              <a:latin typeface="+mn-ea"/>
            </a:endParaRPr>
          </a:p>
          <a:p>
            <a:pPr algn="ctr">
              <a:defRPr/>
            </a:pPr>
            <a:endParaRPr lang="zh-CN" altLang="en-US" sz="800" dirty="0">
              <a:solidFill>
                <a:schemeClr val="bg1"/>
              </a:solidFill>
            </a:endParaRPr>
          </a:p>
        </p:txBody>
      </p:sp>
      <p:cxnSp>
        <p:nvCxnSpPr>
          <p:cNvPr id="7" name="AutoShape 119"/>
          <p:cNvCxnSpPr>
            <a:cxnSpLocks noChangeShapeType="1"/>
          </p:cNvCxnSpPr>
          <p:nvPr/>
        </p:nvCxnSpPr>
        <p:spPr bwMode="auto">
          <a:xfrm>
            <a:off x="8176895" y="4712970"/>
            <a:ext cx="3433445" cy="417195"/>
          </a:xfrm>
          <a:prstGeom prst="bentConnector3">
            <a:avLst>
              <a:gd name="adj1" fmla="val 50009"/>
            </a:avLst>
          </a:prstGeom>
          <a:noFill/>
          <a:ln w="12700">
            <a:solidFill>
              <a:srgbClr val="990000"/>
            </a:solidFill>
            <a:miter lim="800000"/>
          </a:ln>
          <a:effectLst>
            <a:outerShdw dist="35921" dir="2700000" sx="1000" sy="1000" algn="ctr" rotWithShape="0">
              <a:schemeClr val="bg2"/>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5281" r="11308"/>
          <a:stretch>
            <a:fillRect/>
          </a:stretch>
        </p:blipFill>
        <p:spPr>
          <a:xfrm flipH="1">
            <a:off x="-18783" y="1"/>
            <a:ext cx="12210780" cy="6858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选课说明</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（一）每学期选课学分下限</a:t>
            </a:r>
            <a:endParaRPr lang="zh-CN" altLang="en-US" dirty="0"/>
          </a:p>
        </p:txBody>
      </p:sp>
      <p:sp>
        <p:nvSpPr>
          <p:cNvPr id="4" name="Rectangle 3"/>
          <p:cNvSpPr>
            <a:spLocks noChangeArrowheads="1"/>
          </p:cNvSpPr>
          <p:nvPr/>
        </p:nvSpPr>
        <p:spPr bwMode="auto">
          <a:xfrm>
            <a:off x="1706813" y="1503694"/>
            <a:ext cx="8172450" cy="1662112"/>
          </a:xfrm>
          <a:prstGeom prst="rect">
            <a:avLst/>
          </a:prstGeom>
          <a:noFill/>
          <a:ln w="9525">
            <a:noFill/>
            <a:miter lim="800000"/>
          </a:ln>
        </p:spPr>
        <p:txBody>
          <a:bodyPr>
            <a:spAutoFit/>
          </a:bodyPr>
          <a:lstStyle/>
          <a:p>
            <a:pPr fontAlgn="auto">
              <a:spcBef>
                <a:spcPts val="0"/>
              </a:spcBef>
              <a:spcAft>
                <a:spcPts val="0"/>
              </a:spcAft>
              <a:defRPr/>
            </a:pPr>
            <a:endParaRPr lang="zh-CN" altLang="en-US" b="1" dirty="0">
              <a:latin typeface="+mn-lt"/>
              <a:ea typeface="+mn-ea"/>
            </a:endParaRPr>
          </a:p>
          <a:p>
            <a:pPr fontAlgn="auto">
              <a:spcBef>
                <a:spcPts val="0"/>
              </a:spcBef>
              <a:spcAft>
                <a:spcPts val="0"/>
              </a:spcAft>
              <a:defRPr/>
            </a:pPr>
            <a:endParaRPr lang="en-US" altLang="zh-CN" sz="2800" b="1" dirty="0">
              <a:latin typeface="楷体_GB2312" pitchFamily="49" charset="-122"/>
              <a:ea typeface="楷体_GB2312" pitchFamily="49" charset="-122"/>
            </a:endParaRPr>
          </a:p>
          <a:p>
            <a:pPr fontAlgn="auto">
              <a:spcBef>
                <a:spcPts val="0"/>
              </a:spcBef>
              <a:spcAft>
                <a:spcPts val="0"/>
              </a:spcAft>
              <a:defRPr/>
            </a:pPr>
            <a:endParaRPr lang="en-US" altLang="zh-CN" sz="800" b="1" dirty="0">
              <a:latin typeface="楷体_GB2312" pitchFamily="49" charset="-122"/>
              <a:ea typeface="楷体_GB2312" pitchFamily="49" charset="-122"/>
            </a:endParaRPr>
          </a:p>
          <a:p>
            <a:pPr fontAlgn="auto">
              <a:spcBef>
                <a:spcPts val="0"/>
              </a:spcBef>
              <a:spcAft>
                <a:spcPts val="0"/>
              </a:spcAft>
              <a:defRPr/>
            </a:pPr>
            <a:r>
              <a:rPr lang="en-US" altLang="zh-CN" sz="2400" b="1" dirty="0">
                <a:latin typeface="+mn-lt"/>
                <a:ea typeface="楷体_GB2312" pitchFamily="49" charset="-122"/>
              </a:rPr>
              <a:t>    </a:t>
            </a:r>
            <a:endParaRPr lang="zh-CN" altLang="en-US" sz="2000" b="1" dirty="0">
              <a:latin typeface="楷体_GB2312" pitchFamily="49" charset="-122"/>
              <a:ea typeface="楷体_GB2312" pitchFamily="49" charset="-122"/>
            </a:endParaRPr>
          </a:p>
          <a:p>
            <a:pPr marL="457200" indent="-457200" fontAlgn="auto">
              <a:spcBef>
                <a:spcPts val="0"/>
              </a:spcBef>
              <a:spcAft>
                <a:spcPts val="0"/>
              </a:spcAft>
              <a:defRPr/>
            </a:pPr>
            <a:endParaRPr lang="en-US" altLang="zh-CN" sz="2000" b="1" dirty="0">
              <a:latin typeface="楷体_GB2312" pitchFamily="49" charset="-122"/>
              <a:ea typeface="楷体_GB2312" pitchFamily="49" charset="-122"/>
            </a:endParaRPr>
          </a:p>
        </p:txBody>
      </p:sp>
      <p:graphicFrame>
        <p:nvGraphicFramePr>
          <p:cNvPr id="5" name="表格 4"/>
          <p:cNvGraphicFramePr>
            <a:graphicFrameLocks noGrp="1"/>
          </p:cNvGraphicFramePr>
          <p:nvPr/>
        </p:nvGraphicFramePr>
        <p:xfrm>
          <a:off x="1375362" y="1604356"/>
          <a:ext cx="9224461" cy="2310938"/>
        </p:xfrm>
        <a:graphic>
          <a:graphicData uri="http://schemas.openxmlformats.org/drawingml/2006/table">
            <a:tbl>
              <a:tblPr firstRow="1" bandRow="1">
                <a:tableStyleId>{16D9F66E-5EB9-4882-86FB-DCBF35E3C3E4}</a:tableStyleId>
              </a:tblPr>
              <a:tblGrid>
                <a:gridCol w="2450601">
                  <a:extLst>
                    <a:ext uri="{9D8B030D-6E8A-4147-A177-3AD203B41FA5}">
                      <a16:colId xmlns:a16="http://schemas.microsoft.com/office/drawing/2014/main" val="20000"/>
                    </a:ext>
                  </a:extLst>
                </a:gridCol>
                <a:gridCol w="2915332">
                  <a:extLst>
                    <a:ext uri="{9D8B030D-6E8A-4147-A177-3AD203B41FA5}">
                      <a16:colId xmlns:a16="http://schemas.microsoft.com/office/drawing/2014/main" val="20001"/>
                    </a:ext>
                  </a:extLst>
                </a:gridCol>
                <a:gridCol w="3858528">
                  <a:extLst>
                    <a:ext uri="{9D8B030D-6E8A-4147-A177-3AD203B41FA5}">
                      <a16:colId xmlns:a16="http://schemas.microsoft.com/office/drawing/2014/main" val="20002"/>
                    </a:ext>
                  </a:extLst>
                </a:gridCol>
              </a:tblGrid>
              <a:tr h="717641">
                <a:tc>
                  <a:txBody>
                    <a:bodyPr/>
                    <a:lstStyle/>
                    <a:p>
                      <a:pPr algn="ctr"/>
                      <a:r>
                        <a:rPr lang="zh-CN" altLang="en-US" sz="2000" dirty="0">
                          <a:solidFill>
                            <a:schemeClr val="bg1"/>
                          </a:solidFill>
                        </a:rPr>
                        <a:t>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选课学分要求</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备注</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531099">
                <a:tc>
                  <a:txBody>
                    <a:bodyPr/>
                    <a:lstStyle/>
                    <a:p>
                      <a:pPr algn="ctr"/>
                      <a:r>
                        <a:rPr lang="zh-CN" altLang="en-US" sz="2000" dirty="0">
                          <a:solidFill>
                            <a:schemeClr val="bg1"/>
                          </a:solidFill>
                        </a:rPr>
                        <a:t>秋季学期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不低于</a:t>
                      </a:r>
                      <a:r>
                        <a:rPr lang="en-US" altLang="zh-CN" sz="2000" dirty="0">
                          <a:solidFill>
                            <a:schemeClr val="bg1"/>
                          </a:solidFill>
                        </a:rPr>
                        <a:t>10</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rowSpan="2">
                  <a:txBody>
                    <a:bodyPr/>
                    <a:lstStyle/>
                    <a:p>
                      <a:pPr algn="l"/>
                      <a:r>
                        <a:rPr lang="zh-CN" altLang="en-US" sz="2000" dirty="0">
                          <a:solidFill>
                            <a:schemeClr val="bg1"/>
                          </a:solidFill>
                        </a:rPr>
                        <a:t>不含</a:t>
                      </a:r>
                      <a:r>
                        <a:rPr lang="en-US" altLang="zh-CN" sz="2000" dirty="0">
                          <a:solidFill>
                            <a:schemeClr val="bg1"/>
                          </a:solidFill>
                        </a:rPr>
                        <a:t>《</a:t>
                      </a:r>
                      <a:r>
                        <a:rPr lang="zh-CN" altLang="en-US" sz="2000" dirty="0">
                          <a:solidFill>
                            <a:schemeClr val="bg1"/>
                          </a:solidFill>
                        </a:rPr>
                        <a:t>人文系列讲座</a:t>
                      </a:r>
                      <a:r>
                        <a:rPr lang="en-US" altLang="zh-CN" sz="2000" dirty="0">
                          <a:solidFill>
                            <a:schemeClr val="bg1"/>
                          </a:solidFill>
                        </a:rPr>
                        <a:t>》</a:t>
                      </a:r>
                      <a:r>
                        <a:rPr lang="zh-CN" altLang="en-US" sz="2000" dirty="0">
                          <a:solidFill>
                            <a:schemeClr val="bg1"/>
                          </a:solidFill>
                        </a:rPr>
                        <a:t>和</a:t>
                      </a:r>
                      <a:r>
                        <a:rPr lang="en-US" altLang="zh-CN" sz="2000" dirty="0">
                          <a:solidFill>
                            <a:schemeClr val="bg1"/>
                          </a:solidFill>
                        </a:rPr>
                        <a:t>《</a:t>
                      </a:r>
                      <a:r>
                        <a:rPr lang="zh-CN" altLang="en-US" sz="2000" dirty="0">
                          <a:solidFill>
                            <a:schemeClr val="bg1"/>
                          </a:solidFill>
                        </a:rPr>
                        <a:t>科学前沿讲座</a:t>
                      </a:r>
                      <a:r>
                        <a:rPr lang="en-US" altLang="zh-CN" sz="2000" dirty="0">
                          <a:solidFill>
                            <a:schemeClr val="bg1"/>
                          </a:solidFill>
                        </a:rPr>
                        <a:t>》</a:t>
                      </a:r>
                      <a:r>
                        <a:rPr lang="zh-CN" altLang="en-US" sz="2000" dirty="0">
                          <a:solidFill>
                            <a:schemeClr val="bg1"/>
                          </a:solidFill>
                        </a:rPr>
                        <a:t>课程学分。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1"/>
                  </a:ext>
                </a:extLst>
              </a:tr>
              <a:tr h="531099">
                <a:tc>
                  <a:txBody>
                    <a:bodyPr/>
                    <a:lstStyle/>
                    <a:p>
                      <a:pPr algn="ctr"/>
                      <a:r>
                        <a:rPr lang="zh-CN" altLang="en-US" sz="2000" dirty="0">
                          <a:solidFill>
                            <a:schemeClr val="bg1"/>
                          </a:solidFill>
                        </a:rPr>
                        <a:t>春季学期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zh-CN" altLang="en-US" sz="2000" dirty="0">
                          <a:solidFill>
                            <a:schemeClr val="bg1"/>
                          </a:solidFill>
                        </a:rPr>
                        <a:t>不低于</a:t>
                      </a:r>
                      <a:r>
                        <a:rPr lang="en-US" altLang="zh-CN" sz="2000" dirty="0">
                          <a:solidFill>
                            <a:schemeClr val="bg1"/>
                          </a:solidFill>
                        </a:rPr>
                        <a:t>10</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vMerge="1">
                  <a:txBody>
                    <a:bodyPr/>
                    <a:lstStyle/>
                    <a:p>
                      <a:endParaRPr lang="zh-CN"/>
                    </a:p>
                  </a:txBody>
                  <a:tcPr/>
                </a:tc>
                <a:extLst>
                  <a:ext uri="{0D108BD9-81ED-4DB2-BD59-A6C34878D82A}">
                    <a16:rowId xmlns:a16="http://schemas.microsoft.com/office/drawing/2014/main" val="10002"/>
                  </a:ext>
                </a:extLst>
              </a:tr>
              <a:tr h="531099">
                <a:tc>
                  <a:txBody>
                    <a:bodyPr/>
                    <a:lstStyle/>
                    <a:p>
                      <a:pPr algn="ctr"/>
                      <a:r>
                        <a:rPr lang="zh-CN" altLang="en-US" sz="2000" dirty="0">
                          <a:solidFill>
                            <a:schemeClr val="bg1"/>
                          </a:solidFill>
                        </a:rPr>
                        <a:t>夏季学期</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不低于</a:t>
                      </a:r>
                      <a:r>
                        <a:rPr lang="en-US" altLang="zh-CN" sz="2000" dirty="0">
                          <a:solidFill>
                            <a:schemeClr val="bg1"/>
                          </a:solidFill>
                        </a:rPr>
                        <a:t>2</a:t>
                      </a:r>
                      <a:r>
                        <a:rPr lang="zh-CN" altLang="en-US" sz="2000" dirty="0">
                          <a:solidFill>
                            <a:schemeClr val="bg1"/>
                          </a:solidFill>
                        </a:rPr>
                        <a:t>学分</a:t>
                      </a:r>
                      <a:endParaRPr lang="zh-CN" altLang="en-US" sz="2000"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zh-CN" altLang="en-US" sz="2000" dirty="0">
                          <a:solidFill>
                            <a:schemeClr val="bg1"/>
                          </a:solidFill>
                        </a:rPr>
                        <a:t>一般只开设非学位课</a:t>
                      </a:r>
                      <a:endParaRPr lang="zh-CN" altLang="en-US" sz="2000" b="1" dirty="0">
                        <a:solidFill>
                          <a:schemeClr val="bg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3"/>
                  </a:ext>
                </a:extLst>
              </a:tr>
            </a:tbl>
          </a:graphicData>
        </a:graphic>
      </p:graphicFrame>
      <p:sp>
        <p:nvSpPr>
          <p:cNvPr id="6" name="泪滴形 5"/>
          <p:cNvSpPr/>
          <p:nvPr/>
        </p:nvSpPr>
        <p:spPr>
          <a:xfrm>
            <a:off x="1375362" y="4345172"/>
            <a:ext cx="6477501" cy="1614653"/>
          </a:xfrm>
          <a:prstGeom prst="teardrop">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2400" dirty="0">
                <a:latin typeface="华文楷体" panose="02010600040101010101" pitchFamily="2" charset="-122"/>
                <a:ea typeface="华文楷体" panose="02010600040101010101" pitchFamily="2" charset="-122"/>
              </a:rPr>
              <a:t>请根据自身情况，合理分配每学期的选课学分，避免出现选课过多，</a:t>
            </a:r>
            <a:r>
              <a:rPr lang="zh-CN" altLang="en-US" sz="2400" b="1" dirty="0">
                <a:solidFill>
                  <a:srgbClr val="C00000"/>
                </a:solidFill>
                <a:latin typeface="华文楷体" panose="02010600040101010101" pitchFamily="2" charset="-122"/>
                <a:ea typeface="华文楷体" panose="02010600040101010101" pitchFamily="2" charset="-122"/>
              </a:rPr>
              <a:t>课程不及格</a:t>
            </a:r>
            <a:r>
              <a:rPr lang="zh-CN" altLang="en-US" sz="2400" dirty="0">
                <a:latin typeface="华文楷体" panose="02010600040101010101" pitchFamily="2" charset="-122"/>
                <a:ea typeface="华文楷体" panose="02010600040101010101" pitchFamily="2" charset="-122"/>
              </a:rPr>
              <a:t>情况出现。</a:t>
            </a:r>
          </a:p>
        </p:txBody>
      </p:sp>
      <p:pic>
        <p:nvPicPr>
          <p:cNvPr id="7" name="图片 6" descr="KUQI.gif"/>
          <p:cNvPicPr>
            <a:picLocks noChangeAspect="1"/>
          </p:cNvPicPr>
          <p:nvPr/>
        </p:nvPicPr>
        <p:blipFill>
          <a:blip r:embed="rId2" cstate="print"/>
          <a:srcRect/>
          <a:stretch>
            <a:fillRect/>
          </a:stretch>
        </p:blipFill>
        <p:spPr bwMode="auto">
          <a:xfrm>
            <a:off x="8228785" y="4231895"/>
            <a:ext cx="1905000" cy="1905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rPr>
              <a:t>（二）公共必修课</a:t>
            </a:r>
          </a:p>
        </p:txBody>
      </p:sp>
      <p:graphicFrame>
        <p:nvGraphicFramePr>
          <p:cNvPr id="4" name="表格 3"/>
          <p:cNvGraphicFramePr>
            <a:graphicFrameLocks noGrp="1"/>
          </p:cNvGraphicFramePr>
          <p:nvPr>
            <p:custDataLst>
              <p:tags r:id="rId1"/>
            </p:custDataLst>
          </p:nvPr>
        </p:nvGraphicFramePr>
        <p:xfrm>
          <a:off x="433137" y="1331297"/>
          <a:ext cx="11321716" cy="4700454"/>
        </p:xfrm>
        <a:graphic>
          <a:graphicData uri="http://schemas.openxmlformats.org/drawingml/2006/table">
            <a:tbl>
              <a:tblPr firstRow="1" bandRow="1">
                <a:tableStyleId>{21E4AEA4-8DFA-4A89-87EB-49C32662AFE0}</a:tableStyleId>
              </a:tblPr>
              <a:tblGrid>
                <a:gridCol w="777596">
                  <a:extLst>
                    <a:ext uri="{9D8B030D-6E8A-4147-A177-3AD203B41FA5}">
                      <a16:colId xmlns:a16="http://schemas.microsoft.com/office/drawing/2014/main" val="20000"/>
                    </a:ext>
                  </a:extLst>
                </a:gridCol>
                <a:gridCol w="3214370">
                  <a:extLst>
                    <a:ext uri="{9D8B030D-6E8A-4147-A177-3AD203B41FA5}">
                      <a16:colId xmlns:a16="http://schemas.microsoft.com/office/drawing/2014/main" val="20001"/>
                    </a:ext>
                  </a:extLst>
                </a:gridCol>
                <a:gridCol w="1856105">
                  <a:extLst>
                    <a:ext uri="{9D8B030D-6E8A-4147-A177-3AD203B41FA5}">
                      <a16:colId xmlns:a16="http://schemas.microsoft.com/office/drawing/2014/main" val="20002"/>
                    </a:ext>
                  </a:extLst>
                </a:gridCol>
                <a:gridCol w="2079625">
                  <a:extLst>
                    <a:ext uri="{9D8B030D-6E8A-4147-A177-3AD203B41FA5}">
                      <a16:colId xmlns:a16="http://schemas.microsoft.com/office/drawing/2014/main" val="20003"/>
                    </a:ext>
                  </a:extLst>
                </a:gridCol>
                <a:gridCol w="2164080">
                  <a:extLst>
                    <a:ext uri="{9D8B030D-6E8A-4147-A177-3AD203B41FA5}">
                      <a16:colId xmlns:a16="http://schemas.microsoft.com/office/drawing/2014/main" val="20004"/>
                    </a:ext>
                  </a:extLst>
                </a:gridCol>
                <a:gridCol w="1229940">
                  <a:extLst>
                    <a:ext uri="{9D8B030D-6E8A-4147-A177-3AD203B41FA5}">
                      <a16:colId xmlns:a16="http://schemas.microsoft.com/office/drawing/2014/main" val="20005"/>
                    </a:ext>
                  </a:extLst>
                </a:gridCol>
              </a:tblGrid>
              <a:tr h="505571">
                <a:tc>
                  <a:txBody>
                    <a:bodyPr/>
                    <a:lstStyle/>
                    <a:p>
                      <a:pPr algn="ctr"/>
                      <a:r>
                        <a:rPr lang="zh-CN" altLang="en-US" sz="1800" dirty="0"/>
                        <a:t>序号</a:t>
                      </a:r>
                      <a:endParaRPr lang="zh-CN" altLang="en-US" sz="1800" b="1" dirty="0">
                        <a:latin typeface="+mn-ea"/>
                        <a:ea typeface="+mn-ea"/>
                      </a:endParaRPr>
                    </a:p>
                  </a:txBody>
                  <a:tcPr anchor="ctr"/>
                </a:tc>
                <a:tc>
                  <a:txBody>
                    <a:bodyPr/>
                    <a:lstStyle/>
                    <a:p>
                      <a:pPr algn="ctr"/>
                      <a:r>
                        <a:rPr lang="zh-CN" altLang="en-US" sz="1800" dirty="0"/>
                        <a:t>课程名称</a:t>
                      </a:r>
                      <a:endParaRPr lang="zh-CN" altLang="en-US" sz="1800" b="1" dirty="0">
                        <a:latin typeface="+mn-ea"/>
                        <a:ea typeface="+mn-ea"/>
                      </a:endParaRPr>
                    </a:p>
                  </a:txBody>
                  <a:tcPr anchor="ctr"/>
                </a:tc>
                <a:tc>
                  <a:txBody>
                    <a:bodyPr/>
                    <a:lstStyle/>
                    <a:p>
                      <a:pPr algn="ctr"/>
                      <a:r>
                        <a:rPr lang="zh-CN" altLang="en-US" sz="1800" dirty="0"/>
                        <a:t>开课单位</a:t>
                      </a:r>
                      <a:endParaRPr lang="zh-CN" altLang="en-US" sz="1800" b="1" dirty="0">
                        <a:latin typeface="+mn-ea"/>
                        <a:ea typeface="+mn-ea"/>
                      </a:endParaRPr>
                    </a:p>
                  </a:txBody>
                  <a:tcPr anchor="ctr"/>
                </a:tc>
                <a:tc>
                  <a:txBody>
                    <a:bodyPr/>
                    <a:lstStyle/>
                    <a:p>
                      <a:pPr algn="ctr"/>
                      <a:r>
                        <a:rPr lang="zh-CN" altLang="en-US" sz="1800" dirty="0"/>
                        <a:t>修读范围</a:t>
                      </a:r>
                      <a:endParaRPr lang="zh-CN" altLang="en-US" sz="1800" b="1" dirty="0">
                        <a:latin typeface="+mn-ea"/>
                        <a:ea typeface="+mn-ea"/>
                      </a:endParaRPr>
                    </a:p>
                  </a:txBody>
                  <a:tcPr anchor="ctr"/>
                </a:tc>
                <a:tc>
                  <a:txBody>
                    <a:bodyPr/>
                    <a:lstStyle/>
                    <a:p>
                      <a:pPr algn="ctr"/>
                      <a:r>
                        <a:rPr lang="zh-CN" altLang="en-US" sz="1800" dirty="0"/>
                        <a:t>开课学期</a:t>
                      </a:r>
                      <a:endParaRPr lang="zh-CN" altLang="en-US" sz="1800" b="1" dirty="0">
                        <a:latin typeface="+mn-ea"/>
                        <a:ea typeface="+mn-ea"/>
                      </a:endParaRPr>
                    </a:p>
                  </a:txBody>
                  <a:tcPr anchor="ctr"/>
                </a:tc>
                <a:tc>
                  <a:txBody>
                    <a:bodyPr/>
                    <a:lstStyle/>
                    <a:p>
                      <a:pPr algn="ctr"/>
                      <a:r>
                        <a:rPr lang="zh-CN" altLang="en-US" sz="1800" dirty="0"/>
                        <a:t>备注</a:t>
                      </a:r>
                      <a:endParaRPr lang="zh-CN" altLang="en-US" sz="1800" b="1" dirty="0">
                        <a:latin typeface="+mn-ea"/>
                        <a:ea typeface="+mn-ea"/>
                      </a:endParaRPr>
                    </a:p>
                  </a:txBody>
                  <a:tcPr anchor="ctr"/>
                </a:tc>
                <a:extLst>
                  <a:ext uri="{0D108BD9-81ED-4DB2-BD59-A6C34878D82A}">
                    <a16:rowId xmlns:a16="http://schemas.microsoft.com/office/drawing/2014/main" val="10000"/>
                  </a:ext>
                </a:extLst>
              </a:tr>
              <a:tr h="629285">
                <a:tc>
                  <a:txBody>
                    <a:bodyPr/>
                    <a:lstStyle/>
                    <a:p>
                      <a:pPr algn="ctr"/>
                      <a:r>
                        <a:rPr lang="en-US" altLang="zh-CN" sz="1600" dirty="0"/>
                        <a:t>1</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新时代中国特色社会主义理论与实践研究</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马克思主义学院</a:t>
                      </a:r>
                      <a:endParaRPr lang="zh-CN" altLang="en-US" sz="1600" b="0" dirty="0">
                        <a:latin typeface="+mn-ea"/>
                        <a:ea typeface="+mn-ea"/>
                      </a:endParaRPr>
                    </a:p>
                  </a:txBody>
                  <a:tcPr anchor="ctr">
                    <a:solidFill>
                      <a:schemeClr val="accent2">
                        <a:lumMod val="40000"/>
                        <a:lumOff val="60000"/>
                      </a:schemeClr>
                    </a:solidFill>
                  </a:tcPr>
                </a:tc>
                <a:tc rowSpan="5">
                  <a:txBody>
                    <a:bodyPr/>
                    <a:lstStyle/>
                    <a:p>
                      <a:pPr algn="ctr"/>
                      <a:r>
                        <a:rPr lang="zh-CN" altLang="en-US" sz="1600" dirty="0"/>
                        <a:t>硕士</a:t>
                      </a:r>
                      <a:endParaRPr lang="en-US" altLang="zh-CN" sz="1600" dirty="0"/>
                    </a:p>
                    <a:p>
                      <a:pPr algn="ctr"/>
                      <a:r>
                        <a:rPr lang="zh-CN" altLang="en-US" sz="1600" dirty="0"/>
                        <a:t>硕博</a:t>
                      </a:r>
                      <a:endParaRPr lang="en-US" altLang="zh-CN" sz="1600" dirty="0"/>
                    </a:p>
                    <a:p>
                      <a:pPr algn="ctr"/>
                      <a:r>
                        <a:rPr lang="zh-CN" altLang="en-US" sz="1600" dirty="0"/>
                        <a:t>直博</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秋季</a:t>
                      </a:r>
                      <a:endParaRPr lang="zh-CN" altLang="en-US" sz="1600" b="0" dirty="0">
                        <a:latin typeface="+mn-ea"/>
                        <a:ea typeface="+mn-ea"/>
                      </a:endParaRPr>
                    </a:p>
                  </a:txBody>
                  <a:tcPr anchor="ctr">
                    <a:solidFill>
                      <a:schemeClr val="accent2">
                        <a:lumMod val="40000"/>
                        <a:lumOff val="60000"/>
                      </a:schemeClr>
                    </a:solidFill>
                  </a:tcPr>
                </a:tc>
                <a:tc rowSpan="9">
                  <a:txBody>
                    <a:bodyPr/>
                    <a:lstStyle/>
                    <a:p>
                      <a:pPr algn="just"/>
                      <a:r>
                        <a:rPr lang="zh-CN" altLang="en-US" sz="1600" dirty="0"/>
                        <a:t>分班课程、每班有限选人数，根据要求选课。</a:t>
                      </a:r>
                      <a:endParaRPr lang="zh-CN" altLang="en-US" sz="1600" b="0" dirty="0">
                        <a:latin typeface="+mn-ea"/>
                        <a:ea typeface="+mn-ea"/>
                      </a:endParaRPr>
                    </a:p>
                  </a:txBody>
                  <a:tcPr anchor="ctr">
                    <a:solidFill>
                      <a:schemeClr val="accent2">
                        <a:lumMod val="40000"/>
                        <a:lumOff val="60000"/>
                      </a:schemeClr>
                    </a:solidFill>
                  </a:tcPr>
                </a:tc>
                <a:extLst>
                  <a:ext uri="{0D108BD9-81ED-4DB2-BD59-A6C34878D82A}">
                    <a16:rowId xmlns:a16="http://schemas.microsoft.com/office/drawing/2014/main" val="10001"/>
                  </a:ext>
                </a:extLst>
              </a:tr>
              <a:tr h="359395">
                <a:tc>
                  <a:txBody>
                    <a:bodyPr/>
                    <a:lstStyle/>
                    <a:p>
                      <a:pPr algn="ctr"/>
                      <a:r>
                        <a:rPr lang="en-US" altLang="zh-CN" sz="1600" dirty="0"/>
                        <a:t>2</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自然辩证法概论</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nchor="ctr"/>
                </a:tc>
                <a:tc rowSpan="2">
                  <a:txBody>
                    <a:bodyPr/>
                    <a:lstStyle/>
                    <a:p>
                      <a:pPr algn="ctr"/>
                      <a:r>
                        <a:rPr lang="zh-CN" altLang="en-US" sz="1600" b="0" dirty="0">
                          <a:latin typeface="+mn-ea"/>
                          <a:ea typeface="+mn-ea"/>
                        </a:rPr>
                        <a:t>秋季</a:t>
                      </a:r>
                    </a:p>
                  </a:txBody>
                  <a:tcPr anchor="ctr">
                    <a:solidFill>
                      <a:schemeClr val="accent2">
                        <a:lumMod val="40000"/>
                        <a:lumOff val="60000"/>
                      </a:schemeClr>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52623">
                <a:tc rowSpan="2">
                  <a:txBody>
                    <a:bodyPr/>
                    <a:lstStyle/>
                    <a:p>
                      <a:pPr algn="ctr"/>
                      <a:r>
                        <a:rPr lang="en-US" altLang="zh-CN" sz="1600" dirty="0"/>
                        <a:t>3</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学术道德与学术写作规范</a:t>
                      </a:r>
                      <a:r>
                        <a:rPr lang="en-US" altLang="zh-CN" sz="1600" dirty="0"/>
                        <a:t>-</a:t>
                      </a:r>
                      <a:r>
                        <a:rPr lang="zh-CN" altLang="en-US" sz="1600" dirty="0"/>
                        <a:t>通论</a:t>
                      </a:r>
                      <a:endParaRPr lang="en-US" altLang="zh-CN" sz="1600" dirty="0"/>
                    </a:p>
                    <a:p>
                      <a:pPr algn="ctr"/>
                      <a:r>
                        <a:rPr lang="zh-CN" altLang="en-US" sz="1600" dirty="0"/>
                        <a:t>学术道德与学术写作规范</a:t>
                      </a:r>
                      <a:r>
                        <a:rPr lang="en-US" altLang="zh-CN" sz="1600" dirty="0"/>
                        <a:t>-</a:t>
                      </a:r>
                      <a:r>
                        <a:rPr lang="zh-CN" altLang="en-US" sz="1600" dirty="0"/>
                        <a:t>分论</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公管学院</a:t>
                      </a:r>
                      <a:endParaRPr lang="en-US" altLang="zh-CN" sz="1600" dirty="0"/>
                    </a:p>
                    <a:p>
                      <a:pPr algn="ctr"/>
                      <a:r>
                        <a:rPr lang="zh-CN" altLang="en-US" sz="1600" dirty="0"/>
                        <a:t>本院系</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722244">
                <a:tc vMerge="1">
                  <a:txBody>
                    <a:bodyPr/>
                    <a:lstStyle/>
                    <a:p>
                      <a:endParaRPr lang="zh-CN"/>
                    </a:p>
                  </a:txBody>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endParaRPr lang="en-US" altLang="zh-CN" sz="1600" dirty="0"/>
                    </a:p>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以本院系安排为准</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tc>
                <a:extLst>
                  <a:ext uri="{0D108BD9-81ED-4DB2-BD59-A6C34878D82A}">
                    <a16:rowId xmlns:a16="http://schemas.microsoft.com/office/drawing/2014/main" val="10004"/>
                  </a:ext>
                </a:extLst>
              </a:tr>
              <a:tr h="359395">
                <a:tc>
                  <a:txBody>
                    <a:bodyPr/>
                    <a:lstStyle/>
                    <a:p>
                      <a:pPr algn="ctr"/>
                      <a:r>
                        <a:rPr lang="en-US" altLang="zh-CN" sz="1600" dirty="0"/>
                        <a:t>4</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硕士学位英语</a:t>
                      </a:r>
                      <a:endParaRPr lang="zh-CN" altLang="en-US" sz="1600" b="0" dirty="0">
                        <a:latin typeface="+mn-ea"/>
                        <a:ea typeface="+mn-ea"/>
                      </a:endParaRPr>
                    </a:p>
                  </a:txBody>
                  <a:tcPr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外语系</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tc>
                <a:extLst>
                  <a:ext uri="{0D108BD9-81ED-4DB2-BD59-A6C34878D82A}">
                    <a16:rowId xmlns:a16="http://schemas.microsoft.com/office/drawing/2014/main" val="10005"/>
                  </a:ext>
                </a:extLst>
              </a:tr>
              <a:tr h="359395">
                <a:tc rowSpan="2">
                  <a:txBody>
                    <a:bodyPr/>
                    <a:lstStyle/>
                    <a:p>
                      <a:pPr algn="ctr"/>
                      <a:r>
                        <a:rPr lang="en-US" altLang="zh-CN" sz="1600" dirty="0"/>
                        <a:t>5</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中国马克思主义与当代</a:t>
                      </a:r>
                      <a:endParaRPr lang="zh-CN" altLang="en-US" sz="1600" b="0" dirty="0">
                        <a:latin typeface="+mn-ea"/>
                        <a:ea typeface="+mn-ea"/>
                      </a:endParaRPr>
                    </a:p>
                  </a:txBody>
                  <a:tcPr anchor="ctr">
                    <a:solidFill>
                      <a:schemeClr val="accent2">
                        <a:lumMod val="40000"/>
                        <a:lumOff val="60000"/>
                      </a:schemeClr>
                    </a:solidFill>
                  </a:tcPr>
                </a:tc>
                <a:tc rowSpan="2">
                  <a:txBody>
                    <a:bodyPr/>
                    <a:lstStyle/>
                    <a:p>
                      <a:pPr algn="ctr"/>
                      <a:r>
                        <a:rPr lang="zh-CN" altLang="en-US" sz="1600" dirty="0"/>
                        <a:t>马克思主义学院</a:t>
                      </a:r>
                      <a:endParaRPr lang="zh-CN" altLang="en-US" sz="1600" b="0" dirty="0">
                        <a:latin typeface="+mn-ea"/>
                        <a:ea typeface="+mn-ea"/>
                      </a:endParaRPr>
                    </a:p>
                  </a:txBody>
                  <a:tcPr anchor="ctr">
                    <a:solidFill>
                      <a:schemeClr val="accent2">
                        <a:lumMod val="40000"/>
                        <a:lumOff val="60000"/>
                      </a:schemeClr>
                    </a:solidFill>
                  </a:tcPr>
                </a:tc>
                <a:tc rowSpan="3">
                  <a:txBody>
                    <a:bodyPr/>
                    <a:lstStyle/>
                    <a:p>
                      <a:pPr algn="ctr"/>
                      <a:r>
                        <a:rPr lang="zh-CN" altLang="en-US" sz="1600" dirty="0"/>
                        <a:t>硕博</a:t>
                      </a:r>
                      <a:endParaRPr lang="en-US" altLang="zh-CN" sz="1600" dirty="0"/>
                    </a:p>
                    <a:p>
                      <a:pPr algn="ctr"/>
                      <a:r>
                        <a:rPr lang="zh-CN" altLang="en-US" sz="1600" dirty="0"/>
                        <a:t>直博</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sym typeface="+mn-ea"/>
                        </a:rPr>
                        <a:t>春季</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0">
                <a:tc vMerge="1">
                  <a:txBody>
                    <a:bodyPr/>
                    <a:lstStyle/>
                    <a:p>
                      <a:endParaRPr lang="zh-CN"/>
                    </a:p>
                  </a:txBody>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xBody>
                    <a:bodyPr/>
                    <a:lstStyle/>
                    <a:p>
                      <a:endParaRPr lang="zh-CN"/>
                    </a:p>
                  </a:txBody>
                  <a:tcPr anchor="ctr"/>
                </a:tc>
                <a:tc rowSpan="2">
                  <a:txBody>
                    <a:bodyPr/>
                    <a:lstStyle/>
                    <a:p>
                      <a:pPr algn="ctr"/>
                      <a:r>
                        <a:rPr lang="zh-CN" altLang="en-US" sz="1600" dirty="0"/>
                        <a:t>秋季、春季</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71475">
                <a:tc>
                  <a:txBody>
                    <a:bodyPr/>
                    <a:lstStyle/>
                    <a:p>
                      <a:pPr algn="ctr"/>
                      <a:r>
                        <a:rPr lang="en-US" altLang="zh-CN" sz="1600" dirty="0"/>
                        <a:t>6</a:t>
                      </a:r>
                      <a:endParaRPr lang="zh-CN" altLang="en-US" sz="1600" b="0" dirty="0">
                        <a:latin typeface="+mn-ea"/>
                        <a:ea typeface="+mn-ea"/>
                      </a:endParaRPr>
                    </a:p>
                  </a:txBody>
                  <a:tcPr anchor="ctr">
                    <a:solidFill>
                      <a:schemeClr val="accent2">
                        <a:lumMod val="40000"/>
                        <a:lumOff val="60000"/>
                      </a:schemeClr>
                    </a:solidFill>
                  </a:tcPr>
                </a:tc>
                <a:tc>
                  <a:txBody>
                    <a:bodyPr/>
                    <a:lstStyle/>
                    <a:p>
                      <a:pPr algn="ctr"/>
                      <a:r>
                        <a:rPr lang="zh-CN" altLang="en-US" sz="1600" dirty="0"/>
                        <a:t>博士学位英语</a:t>
                      </a:r>
                      <a:endParaRPr lang="zh-CN" altLang="en-US" sz="1600" b="0" dirty="0">
                        <a:latin typeface="+mn-ea"/>
                        <a:ea typeface="+mn-ea"/>
                      </a:endParaRPr>
                    </a:p>
                  </a:txBody>
                  <a:tcPr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外语系</a:t>
                      </a: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1169951">
                <a:tc>
                  <a:txBody>
                    <a:bodyPr/>
                    <a:lstStyle/>
                    <a:p>
                      <a:pPr algn="ctr"/>
                      <a:r>
                        <a:rPr lang="en-US" altLang="zh-CN" sz="1600" dirty="0"/>
                        <a:t>7</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ctr"/>
                      <a:r>
                        <a:rPr lang="zh-CN" altLang="en-US" sz="1600" dirty="0"/>
                        <a:t>工程伦理</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ctr"/>
                      <a:r>
                        <a:rPr lang="zh-CN" altLang="en-US" sz="1600" dirty="0"/>
                        <a:t>工程学院</a:t>
                      </a:r>
                      <a:endParaRPr lang="zh-CN" altLang="en-US" sz="1600" b="0" dirty="0">
                        <a:solidFill>
                          <a:schemeClr val="tx1"/>
                        </a:solidFill>
                        <a:latin typeface="+mn-ea"/>
                        <a:ea typeface="+mn-ea"/>
                      </a:endParaRPr>
                    </a:p>
                  </a:txBody>
                  <a:tcPr anchor="ctr">
                    <a:solidFill>
                      <a:schemeClr val="accent2">
                        <a:lumMod val="40000"/>
                        <a:lumOff val="60000"/>
                      </a:schemeClr>
                    </a:solidFill>
                  </a:tcPr>
                </a:tc>
                <a:tc>
                  <a:txBody>
                    <a:bodyPr/>
                    <a:lstStyle/>
                    <a:p>
                      <a:pPr algn="just"/>
                      <a:r>
                        <a:rPr lang="zh-CN" altLang="en-US" sz="1600" dirty="0"/>
                        <a:t>工程硕士和博士必修，其它类型的专业硕士参照培养方案确定是否修读</a:t>
                      </a:r>
                      <a:endParaRPr lang="zh-CN" altLang="en-US" sz="1600" b="0" dirty="0">
                        <a:latin typeface="+mn-ea"/>
                        <a:ea typeface="+mn-ea"/>
                      </a:endParaRPr>
                    </a:p>
                  </a:txBody>
                  <a:tcPr marL="180000" marR="180000" anchor="ctr">
                    <a:solidFill>
                      <a:schemeClr val="accent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秋季、春季</a:t>
                      </a:r>
                    </a:p>
                    <a:p>
                      <a:pPr algn="ctr"/>
                      <a:endParaRPr lang="zh-CN" altLang="en-US" sz="1600" b="0" dirty="0">
                        <a:latin typeface="+mn-ea"/>
                        <a:ea typeface="+mn-ea"/>
                      </a:endParaRPr>
                    </a:p>
                  </a:txBody>
                  <a:tcPr anchor="ctr">
                    <a:solidFill>
                      <a:schemeClr val="accent2">
                        <a:lumMod val="40000"/>
                        <a:lumOff val="60000"/>
                      </a:schemeClr>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4491"/>
            <a:ext cx="10796337" cy="1258888"/>
          </a:xfrm>
        </p:spPr>
        <p:txBody>
          <a:bodyPr>
            <a:normAutofit/>
          </a:bodyPr>
          <a:lstStyle/>
          <a:p>
            <a:r>
              <a:rPr lang="zh-CN" altLang="en-US" b="1" dirty="0">
                <a:effectLst>
                  <a:outerShdw blurRad="38100" dist="38100" dir="2700000" algn="tl">
                    <a:srgbClr val="000000">
                      <a:alpha val="43137"/>
                    </a:srgbClr>
                  </a:outerShdw>
                </a:effectLst>
              </a:rPr>
              <a:t>（三）“学术道德与学术写作规范”说明</a:t>
            </a:r>
            <a:endParaRPr lang="zh-CN" altLang="en-US" dirty="0"/>
          </a:p>
        </p:txBody>
      </p:sp>
      <p:graphicFrame>
        <p:nvGraphicFramePr>
          <p:cNvPr id="4" name="表格 3"/>
          <p:cNvGraphicFramePr>
            <a:graphicFrameLocks noGrp="1"/>
          </p:cNvGraphicFramePr>
          <p:nvPr>
            <p:custDataLst>
              <p:tags r:id="rId1"/>
            </p:custDataLst>
          </p:nvPr>
        </p:nvGraphicFramePr>
        <p:xfrm>
          <a:off x="681286" y="1390116"/>
          <a:ext cx="10784807" cy="4611790"/>
        </p:xfrm>
        <a:graphic>
          <a:graphicData uri="http://schemas.openxmlformats.org/drawingml/2006/table">
            <a:tbl>
              <a:tblPr firstRow="1" bandRow="1">
                <a:tableStyleId>{5C22544A-7EE6-4342-B048-85BDC9FD1C3A}</a:tableStyleId>
              </a:tblPr>
              <a:tblGrid>
                <a:gridCol w="1456366">
                  <a:extLst>
                    <a:ext uri="{9D8B030D-6E8A-4147-A177-3AD203B41FA5}">
                      <a16:colId xmlns:a16="http://schemas.microsoft.com/office/drawing/2014/main" val="20000"/>
                    </a:ext>
                  </a:extLst>
                </a:gridCol>
                <a:gridCol w="9328441">
                  <a:extLst>
                    <a:ext uri="{9D8B030D-6E8A-4147-A177-3AD203B41FA5}">
                      <a16:colId xmlns:a16="http://schemas.microsoft.com/office/drawing/2014/main" val="20001"/>
                    </a:ext>
                  </a:extLst>
                </a:gridCol>
              </a:tblGrid>
              <a:tr h="647700">
                <a:tc>
                  <a:txBody>
                    <a:bodyPr/>
                    <a:lstStyle/>
                    <a:p>
                      <a:pPr algn="ctr"/>
                      <a:r>
                        <a:rPr lang="zh-CN" altLang="en-US" sz="1600" dirty="0"/>
                        <a:t>面向对象</a:t>
                      </a:r>
                      <a:endParaRPr lang="zh-CN" altLang="en-US" sz="16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l"/>
                      <a:r>
                        <a:rPr lang="zh-CN" altLang="en-US" sz="1600" dirty="0"/>
                        <a:t>作为公共必修学位课面向所有研究生开设。</a:t>
                      </a:r>
                      <a:endParaRPr lang="zh-CN" altLang="en-US" sz="16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1896307">
                <a:tc>
                  <a:txBody>
                    <a:bodyPr/>
                    <a:lstStyle/>
                    <a:p>
                      <a:pPr algn="ctr"/>
                      <a:r>
                        <a:rPr lang="zh-CN" altLang="en-US" sz="1600" dirty="0"/>
                        <a:t>课程介绍</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nSpc>
                          <a:spcPts val="2800"/>
                        </a:lnSpc>
                        <a:buFont typeface="Wingdings" panose="05000000000000000000" pitchFamily="2" charset="2"/>
                        <a:buChar char="Ø"/>
                      </a:pPr>
                      <a:r>
                        <a:rPr lang="zh-CN" altLang="zh-CN" sz="1600" kern="1200" dirty="0"/>
                        <a:t>本课程教学内容分为通论和分论两部分，各</a:t>
                      </a:r>
                      <a:r>
                        <a:rPr lang="en-US" altLang="zh-CN" sz="1600" kern="1200" dirty="0"/>
                        <a:t>10</a:t>
                      </a:r>
                      <a:r>
                        <a:rPr lang="zh-CN" altLang="zh-CN" sz="1600" kern="1200" dirty="0"/>
                        <a:t>学时，共</a:t>
                      </a:r>
                      <a:r>
                        <a:rPr lang="en-US" altLang="zh-CN" sz="1600" kern="1200" dirty="0"/>
                        <a:t>20</a:t>
                      </a:r>
                      <a:r>
                        <a:rPr lang="zh-CN" altLang="zh-CN" sz="1600" kern="1200" dirty="0"/>
                        <a:t>学时</a:t>
                      </a:r>
                      <a:r>
                        <a:rPr lang="zh-CN" altLang="en-US" sz="1600" kern="1200" dirty="0"/>
                        <a:t>。</a:t>
                      </a:r>
                      <a:endParaRPr lang="en-US" altLang="zh-CN" sz="1600" kern="1200" dirty="0"/>
                    </a:p>
                    <a:p>
                      <a:pPr>
                        <a:lnSpc>
                          <a:spcPts val="2800"/>
                        </a:lnSpc>
                        <a:buFont typeface="Wingdings" panose="05000000000000000000" pitchFamily="2" charset="2"/>
                        <a:buChar char="Ø"/>
                      </a:pPr>
                      <a:r>
                        <a:rPr lang="zh-CN" altLang="zh-CN" sz="1600" kern="1200" dirty="0"/>
                        <a:t>通论部分</a:t>
                      </a:r>
                      <a:r>
                        <a:rPr lang="zh-CN" altLang="en-US" sz="1600" kern="1200" dirty="0"/>
                        <a:t>由公共政策与管理学院组织，</a:t>
                      </a:r>
                      <a:r>
                        <a:rPr lang="zh-CN" altLang="zh-CN" sz="1600" kern="1200" dirty="0"/>
                        <a:t>教学形式为案例教学和讨论相结合。主要对科研诚信、学术道德、科研道德研究行为及学术规范的概念进行讲解</a:t>
                      </a:r>
                      <a:r>
                        <a:rPr lang="zh-CN" altLang="en-US" sz="1600" kern="1200" dirty="0"/>
                        <a:t>。</a:t>
                      </a:r>
                      <a:endParaRPr lang="en-US" altLang="zh-CN" sz="1600" kern="1200" dirty="0"/>
                    </a:p>
                    <a:p>
                      <a:pPr>
                        <a:lnSpc>
                          <a:spcPts val="2800"/>
                        </a:lnSpc>
                        <a:buFont typeface="Wingdings" panose="05000000000000000000" pitchFamily="2" charset="2"/>
                        <a:buChar char="Ø"/>
                      </a:pPr>
                      <a:r>
                        <a:rPr lang="zh-CN" altLang="zh-CN" sz="1600" kern="1200" dirty="0"/>
                        <a:t>分论部分的教学根据不同学科的规范特点和要求，要求学生熟悉本学科的学术规范和学术写作规范，按照教学大纲的框架由学院自行组织。</a:t>
                      </a:r>
                      <a:endParaRPr lang="en-US" altLang="zh-CN"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949651">
                <a:tc>
                  <a:txBody>
                    <a:bodyPr/>
                    <a:lstStyle/>
                    <a:p>
                      <a:pPr algn="ctr"/>
                      <a:r>
                        <a:rPr lang="zh-CN" altLang="en-US" sz="1600" dirty="0"/>
                        <a:t>选课规则</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nSpc>
                          <a:spcPts val="2800"/>
                        </a:lnSpc>
                      </a:pPr>
                      <a:r>
                        <a:rPr lang="zh-CN" altLang="en-US" sz="1600" kern="1200" dirty="0"/>
                        <a:t>要求通论和分论各选择</a:t>
                      </a:r>
                      <a:r>
                        <a:rPr lang="en-US" altLang="zh-CN" sz="1600" kern="1200" dirty="0"/>
                        <a:t>1</a:t>
                      </a:r>
                      <a:r>
                        <a:rPr lang="zh-CN" altLang="en-US" sz="1600" kern="1200" dirty="0"/>
                        <a:t>个班级修读，通论从秋季和春季学期公管学院开设的通论班级中选择</a:t>
                      </a:r>
                      <a:r>
                        <a:rPr lang="en-US" altLang="zh-CN" sz="1600" kern="1200" dirty="0"/>
                        <a:t>1</a:t>
                      </a:r>
                      <a:r>
                        <a:rPr lang="zh-CN" altLang="en-US" sz="1600" kern="1200" dirty="0"/>
                        <a:t>个，分论从本院系开设的分论班级中选择</a:t>
                      </a:r>
                      <a:r>
                        <a:rPr lang="en-US" altLang="zh-CN" sz="1600" kern="1200" dirty="0"/>
                        <a:t>1</a:t>
                      </a:r>
                      <a:r>
                        <a:rPr lang="zh-CN" altLang="en-US" sz="1600" kern="1200" dirty="0"/>
                        <a:t>个，可以在不同学期修读通论和分论。</a:t>
                      </a:r>
                      <a:endParaRPr lang="zh-CN" altLang="en-US"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1118132">
                <a:tc>
                  <a:txBody>
                    <a:bodyPr/>
                    <a:lstStyle/>
                    <a:p>
                      <a:pPr algn="ctr"/>
                      <a:r>
                        <a:rPr lang="zh-CN" altLang="en-US" sz="1600" dirty="0"/>
                        <a:t>计分规则</a:t>
                      </a:r>
                      <a:endParaRPr lang="zh-CN" altLang="en-US" sz="16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algn="l" defTabSz="914400" rtl="0" eaLnBrk="1" latinLnBrk="0" hangingPunct="1">
                        <a:lnSpc>
                          <a:spcPts val="2800"/>
                        </a:lnSpc>
                      </a:pPr>
                      <a:r>
                        <a:rPr lang="zh-CN" altLang="en-US" sz="1600" kern="1200" dirty="0">
                          <a:solidFill>
                            <a:schemeClr val="tx1"/>
                          </a:solidFill>
                        </a:rPr>
                        <a:t>当学年通论和分论成绩均通过，课程</a:t>
                      </a:r>
                      <a:r>
                        <a:rPr lang="zh-CN" altLang="zh-CN" sz="1600" kern="1200" dirty="0">
                          <a:solidFill>
                            <a:schemeClr val="tx1"/>
                          </a:solidFill>
                        </a:rPr>
                        <a:t>可获得学</a:t>
                      </a:r>
                      <a:r>
                        <a:rPr lang="zh-CN" altLang="en-US" sz="1600" kern="1200" dirty="0">
                          <a:solidFill>
                            <a:schemeClr val="tx1"/>
                          </a:solidFill>
                        </a:rPr>
                        <a:t>分；当学年分论或通论有</a:t>
                      </a:r>
                      <a:r>
                        <a:rPr lang="en-US" altLang="zh-CN" sz="1600" kern="1200" dirty="0">
                          <a:solidFill>
                            <a:schemeClr val="tx1"/>
                          </a:solidFill>
                        </a:rPr>
                        <a:t>1</a:t>
                      </a:r>
                      <a:r>
                        <a:rPr lang="zh-CN" altLang="en-US" sz="1600" kern="1200" dirty="0">
                          <a:solidFill>
                            <a:schemeClr val="tx1"/>
                          </a:solidFill>
                        </a:rPr>
                        <a:t>门未通过，需在下学年重修通论和分论</a:t>
                      </a:r>
                      <a:r>
                        <a:rPr lang="en-US" altLang="zh-CN" sz="1600" kern="1200" dirty="0">
                          <a:solidFill>
                            <a:schemeClr val="tx1"/>
                          </a:solidFill>
                        </a:rPr>
                        <a:t>2</a:t>
                      </a:r>
                      <a:r>
                        <a:rPr lang="zh-CN" altLang="en-US" sz="1600" kern="1200" dirty="0">
                          <a:solidFill>
                            <a:schemeClr val="tx1"/>
                          </a:solidFill>
                        </a:rPr>
                        <a:t>门课程，或者重修中关村校区不区分通论和分论的课程。</a:t>
                      </a:r>
                      <a:endParaRPr lang="zh-CN" altLang="en-US" sz="16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2083174" y="495483"/>
            <a:ext cx="1677832" cy="3597835"/>
          </a:xfrm>
          <a:prstGeom prst="rect">
            <a:avLst/>
          </a:prstGeom>
          <a:noFill/>
        </p:spPr>
        <p:txBody>
          <a:bodyPr vert="eaVert" wrap="square" lIns="0" tIns="0" rIns="0" bIns="0" rtlCol="0" anchor="ctr" anchorCtr="0">
            <a:spAutoFit/>
          </a:bodyPr>
          <a:lstStyle/>
          <a:p>
            <a:pPr algn="ctr" defTabSz="866775" fontAlgn="base">
              <a:spcBef>
                <a:spcPct val="0"/>
              </a:spcBef>
              <a:spcAft>
                <a:spcPct val="0"/>
              </a:spcAft>
            </a:pPr>
            <a:r>
              <a:rPr lang="zh-CN" altLang="en-US" sz="10905"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331143" y="1973384"/>
            <a:ext cx="3128221" cy="642035"/>
          </a:xfrm>
          <a:prstGeom prst="rect">
            <a:avLst/>
          </a:prstGeom>
          <a:noFill/>
        </p:spPr>
        <p:txBody>
          <a:bodyPr wrap="square" lIns="0" tIns="0" rIns="0" bIns="0">
            <a:spAutoFit/>
          </a:bodyPr>
          <a:lstStyle/>
          <a:p>
            <a:pPr algn="ctr" defTabSz="866775" fontAlgn="base">
              <a:spcBef>
                <a:spcPct val="0"/>
              </a:spcBef>
              <a:spcAft>
                <a:spcPct val="0"/>
              </a:spcAft>
              <a:defRPr/>
            </a:pPr>
            <a:r>
              <a:rPr lang="en-US" altLang="zh-CN"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4696985" y="772219"/>
            <a:ext cx="540000" cy="540000"/>
          </a:xfrm>
          <a:prstGeom prst="ellipse">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5524965" y="759843"/>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sym typeface="Arial" panose="020B0604020202020204" pitchFamily="34" charset="0"/>
              </a:rPr>
              <a:t>基本情况</a:t>
            </a:r>
          </a:p>
        </p:txBody>
      </p:sp>
      <p:sp>
        <p:nvSpPr>
          <p:cNvPr id="22" name="MH_Number_2"/>
          <p:cNvSpPr/>
          <p:nvPr>
            <p:custDataLst>
              <p:tags r:id="rId5"/>
            </p:custDataLst>
          </p:nvPr>
        </p:nvSpPr>
        <p:spPr>
          <a:xfrm>
            <a:off x="4696985" y="143245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5524964" y="142591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rPr>
              <a:t>学分要求及课程简介</a:t>
            </a:r>
            <a:endParaRPr lang="zh-CN" altLang="en-US" sz="2800" dirty="0">
              <a:solidFill>
                <a:srgbClr val="000000"/>
              </a:solidFill>
              <a:sym typeface="Arial" panose="020B0604020202020204" pitchFamily="34" charset="0"/>
            </a:endParaRPr>
          </a:p>
        </p:txBody>
      </p:sp>
      <p:sp>
        <p:nvSpPr>
          <p:cNvPr id="24" name="MH_Number_3"/>
          <p:cNvSpPr/>
          <p:nvPr>
            <p:custDataLst>
              <p:tags r:id="rId7"/>
            </p:custDataLst>
          </p:nvPr>
        </p:nvSpPr>
        <p:spPr>
          <a:xfrm>
            <a:off x="4696985" y="2092689"/>
            <a:ext cx="540000" cy="540000"/>
          </a:xfrm>
          <a:prstGeom prst="ellipse">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5524964" y="2119356"/>
            <a:ext cx="3552008"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选课说明</a:t>
            </a:r>
          </a:p>
        </p:txBody>
      </p:sp>
      <p:sp>
        <p:nvSpPr>
          <p:cNvPr id="26" name="MH_Number_4"/>
          <p:cNvSpPr/>
          <p:nvPr>
            <p:custDataLst>
              <p:tags r:id="rId9"/>
            </p:custDataLst>
          </p:nvPr>
        </p:nvSpPr>
        <p:spPr>
          <a:xfrm>
            <a:off x="4720093" y="278319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5548072" y="2839661"/>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选课及变更程序</a:t>
            </a:r>
          </a:p>
        </p:txBody>
      </p:sp>
      <p:sp>
        <p:nvSpPr>
          <p:cNvPr id="16" name="Freeform 6"/>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22" cstate="screen"/>
            <a:srcRect/>
            <a:stretch>
              <a:fillRect/>
            </a:stretch>
          </a:blipFill>
          <a:ln w="0">
            <a:noFill/>
            <a:prstDash val="solid"/>
            <a:round/>
          </a:ln>
        </p:spPr>
        <p:txBody>
          <a:bodyPr vert="horz" wrap="square" lIns="121913" tIns="60956" rIns="121913" bIns="60956" numCol="1" anchor="t" anchorCtr="0" compatLnSpc="1"/>
          <a:lstStyle/>
          <a:p>
            <a:pPr defTabSz="866775" fontAlgn="base">
              <a:spcBef>
                <a:spcPct val="0"/>
              </a:spcBef>
              <a:spcAft>
                <a:spcPct val="0"/>
              </a:spcAft>
            </a:pPr>
            <a:endParaRPr lang="zh-CN" altLang="en-US" sz="170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4" descr="横版组合——透明.png"/>
          <p:cNvPicPr>
            <a:picLocks noChangeAspect="1"/>
          </p:cNvPicPr>
          <p:nvPr/>
        </p:nvPicPr>
        <p:blipFill>
          <a:blip r:embed="rId23" cstate="screen"/>
          <a:srcRect/>
          <a:stretch>
            <a:fillRect/>
          </a:stretch>
        </p:blipFill>
        <p:spPr bwMode="auto">
          <a:xfrm>
            <a:off x="7646243" y="219610"/>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MH_Number_1"/>
          <p:cNvSpPr/>
          <p:nvPr>
            <p:custDataLst>
              <p:tags r:id="rId11"/>
            </p:custDataLst>
          </p:nvPr>
        </p:nvSpPr>
        <p:spPr>
          <a:xfrm>
            <a:off x="4720093" y="4814008"/>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7</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MH_Number_2"/>
          <p:cNvSpPr/>
          <p:nvPr>
            <p:custDataLst>
              <p:tags r:id="rId12"/>
            </p:custDataLst>
          </p:nvPr>
        </p:nvSpPr>
        <p:spPr>
          <a:xfrm>
            <a:off x="4720093" y="410635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6</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MH_Entry_2"/>
          <p:cNvSpPr/>
          <p:nvPr>
            <p:custDataLst>
              <p:tags r:id="rId13"/>
            </p:custDataLst>
          </p:nvPr>
        </p:nvSpPr>
        <p:spPr>
          <a:xfrm>
            <a:off x="5548071" y="4162137"/>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课程考核</a:t>
            </a:r>
          </a:p>
        </p:txBody>
      </p:sp>
      <p:sp>
        <p:nvSpPr>
          <p:cNvPr id="32" name="MH_Number_3"/>
          <p:cNvSpPr/>
          <p:nvPr>
            <p:custDataLst>
              <p:tags r:id="rId14"/>
            </p:custDataLst>
          </p:nvPr>
        </p:nvSpPr>
        <p:spPr>
          <a:xfrm>
            <a:off x="4720093" y="6139858"/>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9</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MH_Entry_3"/>
          <p:cNvSpPr/>
          <p:nvPr>
            <p:custDataLst>
              <p:tags r:id="rId15"/>
            </p:custDataLst>
          </p:nvPr>
        </p:nvSpPr>
        <p:spPr>
          <a:xfrm>
            <a:off x="5548071" y="4832274"/>
            <a:ext cx="6049883"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跨学科课程兼修计划（</a:t>
            </a:r>
            <a:r>
              <a:rPr lang="en-US" altLang="zh-CN" sz="2800" dirty="0">
                <a:solidFill>
                  <a:srgbClr val="000000"/>
                </a:solidFill>
              </a:rPr>
              <a:t> Program-10 </a:t>
            </a:r>
            <a:r>
              <a:rPr lang="zh-CN" altLang="en-US" sz="2800" dirty="0">
                <a:solidFill>
                  <a:srgbClr val="000000"/>
                </a:solidFill>
              </a:rPr>
              <a:t>）</a:t>
            </a:r>
          </a:p>
        </p:txBody>
      </p:sp>
      <p:sp>
        <p:nvSpPr>
          <p:cNvPr id="34" name="MH_Number_4"/>
          <p:cNvSpPr/>
          <p:nvPr>
            <p:custDataLst>
              <p:tags r:id="rId16"/>
            </p:custDataLst>
          </p:nvPr>
        </p:nvSpPr>
        <p:spPr>
          <a:xfrm>
            <a:off x="4720093" y="5476933"/>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8</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MH_Entry_4"/>
          <p:cNvSpPr/>
          <p:nvPr>
            <p:custDataLst>
              <p:tags r:id="rId17"/>
            </p:custDataLst>
          </p:nvPr>
        </p:nvSpPr>
        <p:spPr>
          <a:xfrm>
            <a:off x="5548071" y="5520645"/>
            <a:ext cx="2466174"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defRPr/>
            </a:pPr>
            <a:r>
              <a:rPr lang="zh-CN" altLang="en-US" sz="2800" dirty="0">
                <a:solidFill>
                  <a:srgbClr val="000000"/>
                </a:solidFill>
              </a:rPr>
              <a:t>主要时间节点</a:t>
            </a:r>
          </a:p>
        </p:txBody>
      </p:sp>
      <p:sp>
        <p:nvSpPr>
          <p:cNvPr id="36" name="MH_Number_1"/>
          <p:cNvSpPr/>
          <p:nvPr>
            <p:custDataLst>
              <p:tags r:id="rId18"/>
            </p:custDataLst>
          </p:nvPr>
        </p:nvSpPr>
        <p:spPr>
          <a:xfrm>
            <a:off x="4720093" y="3443426"/>
            <a:ext cx="540000" cy="540000"/>
          </a:xfrm>
          <a:prstGeom prst="ellipse">
            <a:avLst/>
          </a:prstGeom>
          <a:solidFill>
            <a:schemeClr val="accent5">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5</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MH_Entry_1"/>
          <p:cNvSpPr/>
          <p:nvPr>
            <p:custDataLst>
              <p:tags r:id="rId19"/>
            </p:custDataLst>
          </p:nvPr>
        </p:nvSpPr>
        <p:spPr>
          <a:xfrm>
            <a:off x="5548072" y="3498429"/>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课程评估</a:t>
            </a:r>
          </a:p>
        </p:txBody>
      </p:sp>
      <p:sp>
        <p:nvSpPr>
          <p:cNvPr id="2" name="矩形 1"/>
          <p:cNvSpPr/>
          <p:nvPr/>
        </p:nvSpPr>
        <p:spPr>
          <a:xfrm>
            <a:off x="5432070" y="6125985"/>
            <a:ext cx="2698175" cy="523220"/>
          </a:xfrm>
          <a:prstGeom prst="rect">
            <a:avLst/>
          </a:prstGeom>
        </p:spPr>
        <p:txBody>
          <a:bodyPr wrap="none">
            <a:spAutoFit/>
          </a:bodyPr>
          <a:lstStyle/>
          <a:p>
            <a:pPr>
              <a:defRPr/>
            </a:pPr>
            <a:r>
              <a:rPr lang="zh-CN" altLang="en-US" sz="2800" dirty="0">
                <a:solidFill>
                  <a:srgbClr val="000000"/>
                </a:solidFill>
              </a:rPr>
              <a:t>信息发布与咨询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by="(-#ppt_w*2)" calcmode="lin" valueType="num">
                                      <p:cBhvr rctx="PPT">
                                        <p:cTn id="12" dur="500" autoRev="1" fill="hold">
                                          <p:stCondLst>
                                            <p:cond delay="0"/>
                                          </p:stCondLst>
                                        </p:cTn>
                                        <p:tgtEl>
                                          <p:spTgt spid="18"/>
                                        </p:tgtEl>
                                        <p:attrNameLst>
                                          <p:attrName>ppt_w</p:attrName>
                                        </p:attrNameLst>
                                      </p:cBhvr>
                                    </p:anim>
                                    <p:anim by="(#ppt_w*0.50)" calcmode="lin" valueType="num">
                                      <p:cBhvr>
                                        <p:cTn id="13" dur="500" decel="50000" autoRev="1" fill="hold">
                                          <p:stCondLst>
                                            <p:cond delay="0"/>
                                          </p:stCondLst>
                                        </p:cTn>
                                        <p:tgtEl>
                                          <p:spTgt spid="18"/>
                                        </p:tgtEl>
                                        <p:attrNameLst>
                                          <p:attrName>ppt_x</p:attrName>
                                        </p:attrNameLst>
                                      </p:cBhvr>
                                    </p:anim>
                                    <p:anim from="(-#ppt_h/2)" to="(#ppt_y)" calcmode="lin" valueType="num">
                                      <p:cBhvr>
                                        <p:cTn id="14" dur="1000" fill="hold">
                                          <p:stCondLst>
                                            <p:cond delay="0"/>
                                          </p:stCondLst>
                                        </p:cTn>
                                        <p:tgtEl>
                                          <p:spTgt spid="18"/>
                                        </p:tgtEl>
                                        <p:attrNameLst>
                                          <p:attrName>ppt_y</p:attrName>
                                        </p:attrNameLst>
                                      </p:cBhvr>
                                    </p:anim>
                                    <p:animRot by="21600000">
                                      <p:cBhvr>
                                        <p:cTn id="15" dur="1000" fill="hold">
                                          <p:stCondLst>
                                            <p:cond delay="0"/>
                                          </p:stCondLst>
                                        </p:cTn>
                                        <p:tgtEl>
                                          <p:spTgt spid="18"/>
                                        </p:tgtEl>
                                        <p:attrNameLst>
                                          <p:attrName>r</p:attrName>
                                        </p:attrNameLst>
                                      </p:cBhvr>
                                    </p:animRot>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19"/>
                                        </p:tgtEl>
                                        <p:attrNameLst>
                                          <p:attrName>style.visibility</p:attrName>
                                        </p:attrNameLst>
                                      </p:cBhvr>
                                      <p:to>
                                        <p:strVal val="visible"/>
                                      </p:to>
                                    </p:set>
                                    <p:anim by="(-#ppt_w*2)" calcmode="lin" valueType="num">
                                      <p:cBhvr rctx="PPT">
                                        <p:cTn id="18" dur="500" autoRev="1" fill="hold">
                                          <p:stCondLst>
                                            <p:cond delay="0"/>
                                          </p:stCondLst>
                                        </p:cTn>
                                        <p:tgtEl>
                                          <p:spTgt spid="19"/>
                                        </p:tgtEl>
                                        <p:attrNameLst>
                                          <p:attrName>ppt_w</p:attrName>
                                        </p:attrNameLst>
                                      </p:cBhvr>
                                    </p:anim>
                                    <p:anim by="(#ppt_w*0.50)" calcmode="lin" valueType="num">
                                      <p:cBhvr>
                                        <p:cTn id="19" dur="500" decel="50000" autoRev="1" fill="hold">
                                          <p:stCondLst>
                                            <p:cond delay="0"/>
                                          </p:stCondLst>
                                        </p:cTn>
                                        <p:tgtEl>
                                          <p:spTgt spid="19"/>
                                        </p:tgtEl>
                                        <p:attrNameLst>
                                          <p:attrName>ppt_x</p:attrName>
                                        </p:attrNameLst>
                                      </p:cBhvr>
                                    </p:anim>
                                    <p:anim from="(-#ppt_h/2)" to="(#ppt_y)" calcmode="lin" valueType="num">
                                      <p:cBhvr>
                                        <p:cTn id="20" dur="1000" fill="hold">
                                          <p:stCondLst>
                                            <p:cond delay="0"/>
                                          </p:stCondLst>
                                        </p:cTn>
                                        <p:tgtEl>
                                          <p:spTgt spid="19"/>
                                        </p:tgtEl>
                                        <p:attrNameLst>
                                          <p:attrName>ppt_y</p:attrName>
                                        </p:attrNameLst>
                                      </p:cBhvr>
                                    </p:anim>
                                    <p:animRot by="21600000">
                                      <p:cBhvr>
                                        <p:cTn id="21" dur="10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6923"/>
            <a:ext cx="10515600" cy="1006223"/>
          </a:xfrm>
        </p:spPr>
        <p:txBody>
          <a:bodyPr>
            <a:normAutofit fontScale="90000"/>
          </a:bodyPr>
          <a:lstStyle/>
          <a:p>
            <a:r>
              <a:rPr lang="zh-CN" altLang="en-US" sz="4800" b="1" dirty="0">
                <a:effectLst>
                  <a:outerShdw blurRad="38100" dist="38100" dir="2700000" algn="tl">
                    <a:srgbClr val="C0C0C0"/>
                  </a:outerShdw>
                </a:effectLst>
              </a:rPr>
              <a:t>（四）</a:t>
            </a:r>
            <a:r>
              <a:rPr lang="zh-CN" altLang="en-US" b="1" dirty="0">
                <a:effectLst>
                  <a:outerShdw blurRad="38100" dist="38100" dir="2700000" algn="tl">
                    <a:srgbClr val="C0C0C0"/>
                  </a:outerShdw>
                </a:effectLst>
              </a:rPr>
              <a:t>硕士学位英语（英语</a:t>
            </a:r>
            <a:r>
              <a:rPr lang="en-US" altLang="zh-CN" b="1" dirty="0">
                <a:effectLst>
                  <a:outerShdw blurRad="38100" dist="38100" dir="2700000" algn="tl">
                    <a:srgbClr val="C0C0C0"/>
                  </a:outerShdw>
                </a:effectLst>
              </a:rPr>
              <a:t>A</a:t>
            </a: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a:t>
            </a:r>
            <a:r>
              <a:rPr lang="zh-CN" altLang="en-US" b="1" dirty="0">
                <a:solidFill>
                  <a:srgbClr val="C00000"/>
                </a:solidFill>
                <a:effectLst>
                  <a:outerShdw blurRad="38100" dist="38100" dir="2700000" algn="tl">
                    <a:srgbClr val="C0C0C0"/>
                  </a:outerShdw>
                </a:effectLst>
              </a:rPr>
              <a:t>慕课学习</a:t>
            </a:r>
            <a:endParaRPr lang="zh-CN" altLang="en-US" dirty="0"/>
          </a:p>
        </p:txBody>
      </p:sp>
      <p:graphicFrame>
        <p:nvGraphicFramePr>
          <p:cNvPr id="5" name="Group 28"/>
          <p:cNvGraphicFramePr>
            <a:graphicFrameLocks noGrp="1"/>
          </p:cNvGraphicFramePr>
          <p:nvPr>
            <p:ph idx="1"/>
            <p:custDataLst>
              <p:tags r:id="rId1"/>
            </p:custDataLst>
          </p:nvPr>
        </p:nvGraphicFramePr>
        <p:xfrm>
          <a:off x="838200" y="1253831"/>
          <a:ext cx="11010900" cy="5527246"/>
        </p:xfrm>
        <a:graphic>
          <a:graphicData uri="http://schemas.openxmlformats.org/drawingml/2006/table">
            <a:tbl>
              <a:tblPr firstRow="1" bandRow="1">
                <a:tableStyleId>{93296810-A885-4BE3-A3E7-6D5BEEA58F35}</a:tableStyleId>
              </a:tblPr>
              <a:tblGrid>
                <a:gridCol w="1483173">
                  <a:extLst>
                    <a:ext uri="{9D8B030D-6E8A-4147-A177-3AD203B41FA5}">
                      <a16:colId xmlns:a16="http://schemas.microsoft.com/office/drawing/2014/main" val="20000"/>
                    </a:ext>
                  </a:extLst>
                </a:gridCol>
                <a:gridCol w="9527727">
                  <a:extLst>
                    <a:ext uri="{9D8B030D-6E8A-4147-A177-3AD203B41FA5}">
                      <a16:colId xmlns:a16="http://schemas.microsoft.com/office/drawing/2014/main" val="20001"/>
                    </a:ext>
                  </a:extLst>
                </a:gridCol>
              </a:tblGrid>
              <a:tr h="3550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400" dirty="0"/>
                        <a:t>面向对象</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hangingPunct="0">
                        <a:lnSpc>
                          <a:spcPct val="100000"/>
                        </a:lnSpc>
                        <a:spcBef>
                          <a:spcPct val="0"/>
                        </a:spcBef>
                        <a:spcAft>
                          <a:spcPts val="600"/>
                        </a:spcAft>
                        <a:buClrTx/>
                        <a:buSzTx/>
                        <a:buFontTx/>
                        <a:buNone/>
                      </a:pPr>
                      <a:r>
                        <a:rPr lang="en-US" altLang="zh-CN" sz="1400" dirty="0">
                          <a:solidFill>
                            <a:schemeClr val="bg1"/>
                          </a:solidFill>
                        </a:rPr>
                        <a:t>2022</a:t>
                      </a:r>
                      <a:r>
                        <a:rPr lang="zh-CN" altLang="en-US" sz="1400" dirty="0">
                          <a:solidFill>
                            <a:schemeClr val="bg1"/>
                          </a:solidFill>
                        </a:rPr>
                        <a:t>级全体统招硕士生、直博生</a:t>
                      </a:r>
                      <a:r>
                        <a:rPr kumimoji="1" lang="zh-CN" altLang="en-US" sz="1400" u="none" strike="noStrike" cap="none" normalizeH="0" baseline="0" dirty="0">
                          <a:ln>
                            <a:noFill/>
                          </a:ln>
                          <a:solidFill>
                            <a:schemeClr val="bg1"/>
                          </a:solidFill>
                          <a:effectLst/>
                        </a:rPr>
                        <a:t>。</a:t>
                      </a:r>
                      <a:endParaRPr kumimoji="1" lang="zh-CN" altLang="en-US" sz="1400" b="0" i="0" u="none" strike="noStrike" cap="none" normalizeH="0" baseline="0" dirty="0">
                        <a:ln>
                          <a:noFill/>
                        </a:ln>
                        <a:solidFill>
                          <a:schemeClr val="bg1"/>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extLst>
                  <a:ext uri="{0D108BD9-81ED-4DB2-BD59-A6C34878D82A}">
                    <a16:rowId xmlns:a16="http://schemas.microsoft.com/office/drawing/2014/main" val="10000"/>
                  </a:ext>
                </a:extLst>
              </a:tr>
              <a:tr h="2566535">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400" kern="1200" dirty="0">
                          <a:solidFill>
                            <a:schemeClr val="dk1"/>
                          </a:solidFill>
                          <a:latin typeface="+mn-lt"/>
                          <a:ea typeface="+mn-ea"/>
                          <a:cs typeface="+mn-cs"/>
                        </a:rPr>
                        <a:t>申请条件</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nSpc>
                          <a:spcPct val="150000"/>
                        </a:lnSpc>
                      </a:pPr>
                      <a:r>
                        <a:rPr lang="zh-CN" altLang="en-US" sz="1400" kern="1200" dirty="0">
                          <a:solidFill>
                            <a:schemeClr val="tx1"/>
                          </a:solidFill>
                          <a:latin typeface="+mn-lt"/>
                          <a:ea typeface="+mn-ea"/>
                          <a:cs typeface="+mn-cs"/>
                        </a:rPr>
                        <a:t>符合下列条件之一的学生，可以申请，经审核获准后获得慕课学习资格：</a:t>
                      </a:r>
                      <a:endParaRPr lang="en-US" altLang="zh-CN" sz="1400" kern="1200" dirty="0">
                        <a:solidFill>
                          <a:schemeClr val="tx1"/>
                        </a:solidFill>
                        <a:latin typeface="+mn-lt"/>
                        <a:ea typeface="+mn-ea"/>
                        <a:cs typeface="+mn-cs"/>
                      </a:endParaRP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2022</a:t>
                      </a:r>
                      <a:r>
                        <a:rPr lang="zh-CN" altLang="en-US" sz="1400" b="1" kern="1200" dirty="0">
                          <a:solidFill>
                            <a:srgbClr val="C00000"/>
                          </a:solidFill>
                          <a:latin typeface="+mn-lt"/>
                          <a:ea typeface="+mn-ea"/>
                          <a:cs typeface="+mn-cs"/>
                        </a:rPr>
                        <a:t>年的中国科学院大学硕士研究生入学英语考试成绩：</a:t>
                      </a:r>
                    </a:p>
                    <a:p>
                      <a:pPr>
                        <a:lnSpc>
                          <a:spcPct val="150000"/>
                        </a:lnSpc>
                      </a:pPr>
                      <a:r>
                        <a:rPr lang="zh-CN" altLang="en-US" sz="1400" kern="1200" dirty="0">
                          <a:solidFill>
                            <a:schemeClr val="tx1"/>
                          </a:solidFill>
                          <a:latin typeface="+mn-lt"/>
                          <a:ea typeface="+mn-ea"/>
                          <a:cs typeface="+mn-cs"/>
                        </a:rPr>
                        <a:t>英语（一）成绩</a:t>
                      </a:r>
                      <a:r>
                        <a:rPr lang="en-US" altLang="zh-CN" sz="1400" kern="1200" dirty="0">
                          <a:solidFill>
                            <a:schemeClr val="tx1"/>
                          </a:solidFill>
                          <a:latin typeface="+mn-lt"/>
                          <a:ea typeface="+mn-ea"/>
                          <a:cs typeface="+mn-cs"/>
                        </a:rPr>
                        <a:t>60</a:t>
                      </a:r>
                      <a:r>
                        <a:rPr lang="zh-CN" altLang="en-US" sz="1400" kern="1200" dirty="0">
                          <a:solidFill>
                            <a:schemeClr val="tx1"/>
                          </a:solidFill>
                          <a:latin typeface="+mn-lt"/>
                          <a:ea typeface="+mn-ea"/>
                          <a:cs typeface="+mn-cs"/>
                        </a:rPr>
                        <a:t>分（含）以上或英语（二）成绩</a:t>
                      </a:r>
                      <a:r>
                        <a:rPr lang="en-US" altLang="zh-CN" sz="1400" kern="1200" dirty="0">
                          <a:solidFill>
                            <a:schemeClr val="tx1"/>
                          </a:solidFill>
                          <a:latin typeface="+mn-lt"/>
                          <a:ea typeface="+mn-ea"/>
                          <a:cs typeface="+mn-cs"/>
                        </a:rPr>
                        <a:t>65</a:t>
                      </a:r>
                      <a:r>
                        <a:rPr lang="zh-CN" altLang="en-US" sz="1400" kern="1200" dirty="0">
                          <a:solidFill>
                            <a:schemeClr val="tx1"/>
                          </a:solidFill>
                          <a:latin typeface="+mn-lt"/>
                          <a:ea typeface="+mn-ea"/>
                          <a:cs typeface="+mn-cs"/>
                        </a:rPr>
                        <a:t>分（含）以上。</a:t>
                      </a: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4</a:t>
                      </a:r>
                      <a:r>
                        <a:rPr lang="zh-CN" altLang="en-US" sz="1400" b="1" kern="1200" dirty="0">
                          <a:solidFill>
                            <a:srgbClr val="C00000"/>
                          </a:solidFill>
                          <a:latin typeface="+mn-lt"/>
                          <a:ea typeface="+mn-ea"/>
                          <a:cs typeface="+mn-cs"/>
                        </a:rPr>
                        <a:t>年内的下述有效成绩：</a:t>
                      </a: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1</a:t>
                      </a:r>
                      <a:r>
                        <a:rPr lang="zh-CN" altLang="en-US" sz="1400" kern="1200" dirty="0">
                          <a:solidFill>
                            <a:schemeClr val="tx1"/>
                          </a:solidFill>
                          <a:latin typeface="+mn-lt"/>
                          <a:ea typeface="+mn-ea"/>
                          <a:cs typeface="+mn-cs"/>
                        </a:rPr>
                        <a:t>）全国大学英语六级考试（</a:t>
                      </a:r>
                      <a:r>
                        <a:rPr lang="en-US" altLang="zh-CN" sz="1400" kern="1200" dirty="0">
                          <a:solidFill>
                            <a:schemeClr val="tx1"/>
                          </a:solidFill>
                          <a:latin typeface="+mn-lt"/>
                          <a:ea typeface="+mn-ea"/>
                          <a:cs typeface="+mn-cs"/>
                        </a:rPr>
                        <a:t>CET</a:t>
                      </a: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470</a:t>
                      </a:r>
                      <a:r>
                        <a:rPr lang="zh-CN" altLang="en-US" sz="1400" kern="1200" dirty="0">
                          <a:solidFill>
                            <a:schemeClr val="tx1"/>
                          </a:solidFill>
                          <a:latin typeface="+mn-lt"/>
                          <a:ea typeface="+mn-ea"/>
                          <a:cs typeface="+mn-cs"/>
                        </a:rPr>
                        <a:t>分（含）以上；（</a:t>
                      </a:r>
                      <a:r>
                        <a:rPr lang="en-US" altLang="zh-CN" sz="1400" kern="1200" dirty="0">
                          <a:solidFill>
                            <a:schemeClr val="tx1"/>
                          </a:solidFill>
                          <a:latin typeface="+mn-lt"/>
                          <a:ea typeface="+mn-ea"/>
                          <a:cs typeface="+mn-cs"/>
                        </a:rPr>
                        <a:t>2</a:t>
                      </a:r>
                      <a:r>
                        <a:rPr lang="zh-CN" altLang="en-US" sz="1400" kern="1200" dirty="0">
                          <a:solidFill>
                            <a:schemeClr val="tx1"/>
                          </a:solidFill>
                          <a:latin typeface="+mn-lt"/>
                          <a:ea typeface="+mn-ea"/>
                          <a:cs typeface="+mn-cs"/>
                        </a:rPr>
                        <a:t>）全国英语专业四级考试（</a:t>
                      </a:r>
                      <a:r>
                        <a:rPr lang="en-US" altLang="zh-CN" sz="1400" kern="1200" dirty="0">
                          <a:solidFill>
                            <a:schemeClr val="tx1"/>
                          </a:solidFill>
                          <a:latin typeface="+mn-lt"/>
                          <a:ea typeface="+mn-ea"/>
                          <a:cs typeface="+mn-cs"/>
                        </a:rPr>
                        <a:t>TEM-4</a:t>
                      </a:r>
                      <a:r>
                        <a:rPr lang="zh-CN" altLang="en-US" sz="1400" kern="1200" dirty="0">
                          <a:solidFill>
                            <a:schemeClr val="tx1"/>
                          </a:solidFill>
                          <a:latin typeface="+mn-lt"/>
                          <a:ea typeface="+mn-ea"/>
                          <a:cs typeface="+mn-cs"/>
                        </a:rPr>
                        <a:t>）成绩合格；</a:t>
                      </a: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3</a:t>
                      </a:r>
                      <a:r>
                        <a:rPr lang="zh-CN" altLang="en-US" sz="1400" kern="1200" dirty="0">
                          <a:solidFill>
                            <a:schemeClr val="tx1"/>
                          </a:solidFill>
                          <a:latin typeface="+mn-lt"/>
                          <a:ea typeface="+mn-ea"/>
                          <a:cs typeface="+mn-cs"/>
                        </a:rPr>
                        <a:t>）全国英语专业八级考试（</a:t>
                      </a:r>
                      <a:r>
                        <a:rPr lang="en-US" altLang="zh-CN" sz="1400" kern="1200" dirty="0">
                          <a:solidFill>
                            <a:schemeClr val="tx1"/>
                          </a:solidFill>
                          <a:latin typeface="+mn-lt"/>
                          <a:ea typeface="+mn-ea"/>
                          <a:cs typeface="+mn-cs"/>
                        </a:rPr>
                        <a:t>TEM-8</a:t>
                      </a:r>
                      <a:r>
                        <a:rPr lang="zh-CN" altLang="en-US" sz="1400" kern="1200" dirty="0">
                          <a:solidFill>
                            <a:schemeClr val="tx1"/>
                          </a:solidFill>
                          <a:latin typeface="+mn-lt"/>
                          <a:ea typeface="+mn-ea"/>
                          <a:cs typeface="+mn-cs"/>
                        </a:rPr>
                        <a:t>）成绩合格；          （</a:t>
                      </a:r>
                      <a:r>
                        <a:rPr lang="en-US" altLang="zh-CN" sz="1400" kern="1200" dirty="0">
                          <a:solidFill>
                            <a:schemeClr val="tx1"/>
                          </a:solidFill>
                          <a:latin typeface="+mn-lt"/>
                          <a:ea typeface="+mn-ea"/>
                          <a:cs typeface="+mn-cs"/>
                        </a:rPr>
                        <a:t>4</a:t>
                      </a:r>
                      <a:r>
                        <a:rPr lang="zh-CN" altLang="en-US" sz="1400" kern="1200" dirty="0">
                          <a:solidFill>
                            <a:schemeClr val="tx1"/>
                          </a:solidFill>
                          <a:latin typeface="+mn-lt"/>
                          <a:ea typeface="+mn-ea"/>
                          <a:cs typeface="+mn-cs"/>
                        </a:rPr>
                        <a:t>）全国外语水平考试（</a:t>
                      </a:r>
                      <a:r>
                        <a:rPr lang="en-US" altLang="zh-CN" sz="1400" kern="1200" dirty="0">
                          <a:solidFill>
                            <a:schemeClr val="tx1"/>
                          </a:solidFill>
                          <a:latin typeface="+mn-lt"/>
                          <a:ea typeface="+mn-ea"/>
                          <a:cs typeface="+mn-cs"/>
                        </a:rPr>
                        <a:t>WSK:PETS5</a:t>
                      </a:r>
                      <a:r>
                        <a:rPr lang="zh-CN" altLang="en-US" sz="1400" kern="1200" dirty="0">
                          <a:solidFill>
                            <a:schemeClr val="tx1"/>
                          </a:solidFill>
                          <a:latin typeface="+mn-lt"/>
                          <a:ea typeface="+mn-ea"/>
                          <a:cs typeface="+mn-cs"/>
                        </a:rPr>
                        <a:t>）成绩合格。</a:t>
                      </a:r>
                    </a:p>
                    <a:p>
                      <a:pPr marL="285750" indent="-285750">
                        <a:lnSpc>
                          <a:spcPct val="150000"/>
                        </a:lnSpc>
                        <a:buFont typeface="Wingdings" panose="05000000000000000000" pitchFamily="2" charset="2"/>
                        <a:buChar char="n"/>
                      </a:pPr>
                      <a:r>
                        <a:rPr lang="en-US" altLang="zh-CN" sz="1400" b="1" kern="1200" dirty="0">
                          <a:solidFill>
                            <a:srgbClr val="C00000"/>
                          </a:solidFill>
                          <a:latin typeface="+mn-lt"/>
                          <a:ea typeface="+mn-ea"/>
                          <a:cs typeface="+mn-cs"/>
                        </a:rPr>
                        <a:t>3</a:t>
                      </a:r>
                      <a:r>
                        <a:rPr lang="zh-CN" altLang="en-US" sz="1400" b="1" kern="1200" dirty="0">
                          <a:solidFill>
                            <a:srgbClr val="C00000"/>
                          </a:solidFill>
                          <a:latin typeface="+mn-lt"/>
                          <a:ea typeface="+mn-ea"/>
                          <a:cs typeface="+mn-cs"/>
                        </a:rPr>
                        <a:t>年内的下述有效成绩：</a:t>
                      </a: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1</a:t>
                      </a:r>
                      <a:r>
                        <a:rPr lang="zh-CN" altLang="en-US" sz="1400" kern="1200" dirty="0">
                          <a:solidFill>
                            <a:schemeClr val="tx1"/>
                          </a:solidFill>
                          <a:latin typeface="+mn-lt"/>
                          <a:ea typeface="+mn-ea"/>
                          <a:cs typeface="+mn-cs"/>
                        </a:rPr>
                        <a:t>）雅思考试（</a:t>
                      </a:r>
                      <a:r>
                        <a:rPr lang="en-US" altLang="zh-CN" sz="1400" kern="1200" dirty="0">
                          <a:solidFill>
                            <a:schemeClr val="tx1"/>
                          </a:solidFill>
                          <a:latin typeface="+mn-lt"/>
                          <a:ea typeface="+mn-ea"/>
                          <a:cs typeface="+mn-cs"/>
                        </a:rPr>
                        <a:t>IELTS</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5</a:t>
                      </a:r>
                      <a:r>
                        <a:rPr lang="zh-CN" altLang="en-US" sz="1400" kern="1200" dirty="0">
                          <a:solidFill>
                            <a:schemeClr val="tx1"/>
                          </a:solidFill>
                          <a:latin typeface="+mn-lt"/>
                          <a:ea typeface="+mn-ea"/>
                          <a:cs typeface="+mn-cs"/>
                        </a:rPr>
                        <a:t>分（含）以上；（</a:t>
                      </a:r>
                      <a:r>
                        <a:rPr lang="en-US" altLang="zh-CN" sz="1400" kern="1200" dirty="0">
                          <a:solidFill>
                            <a:schemeClr val="tx1"/>
                          </a:solidFill>
                          <a:latin typeface="+mn-lt"/>
                          <a:ea typeface="+mn-ea"/>
                          <a:cs typeface="+mn-cs"/>
                        </a:rPr>
                        <a:t>2</a:t>
                      </a:r>
                      <a:r>
                        <a:rPr lang="zh-CN" altLang="en-US" sz="1400" kern="1200" dirty="0">
                          <a:solidFill>
                            <a:schemeClr val="tx1"/>
                          </a:solidFill>
                          <a:latin typeface="+mn-lt"/>
                          <a:ea typeface="+mn-ea"/>
                          <a:cs typeface="+mn-cs"/>
                        </a:rPr>
                        <a:t>）托福考试（</a:t>
                      </a:r>
                      <a:r>
                        <a:rPr lang="en-US" altLang="zh-CN" sz="1400" kern="1200" dirty="0">
                          <a:solidFill>
                            <a:schemeClr val="tx1"/>
                          </a:solidFill>
                          <a:latin typeface="+mn-lt"/>
                          <a:ea typeface="+mn-ea"/>
                          <a:cs typeface="+mn-cs"/>
                        </a:rPr>
                        <a:t>TOEFL</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80</a:t>
                      </a:r>
                      <a:r>
                        <a:rPr lang="zh-CN" altLang="en-US" sz="1400" kern="1200" dirty="0">
                          <a:solidFill>
                            <a:schemeClr val="tx1"/>
                          </a:solidFill>
                          <a:latin typeface="+mn-lt"/>
                          <a:ea typeface="+mn-ea"/>
                          <a:cs typeface="+mn-cs"/>
                        </a:rPr>
                        <a:t>分（含）以上；</a:t>
                      </a:r>
                    </a:p>
                    <a:p>
                      <a:pPr>
                        <a:lnSpc>
                          <a:spcPct val="150000"/>
                        </a:lnSpc>
                      </a:pPr>
                      <a:r>
                        <a:rPr lang="zh-CN" altLang="en-US" sz="1400" kern="1200" dirty="0">
                          <a:solidFill>
                            <a:schemeClr val="tx1"/>
                          </a:solidFill>
                          <a:latin typeface="+mn-lt"/>
                          <a:ea typeface="+mn-ea"/>
                          <a:cs typeface="+mn-cs"/>
                        </a:rPr>
                        <a:t>（</a:t>
                      </a:r>
                      <a:r>
                        <a:rPr lang="en-US" altLang="zh-CN" sz="1400" kern="1200" dirty="0">
                          <a:solidFill>
                            <a:schemeClr val="tx1"/>
                          </a:solidFill>
                          <a:latin typeface="+mn-lt"/>
                          <a:ea typeface="+mn-ea"/>
                          <a:cs typeface="+mn-cs"/>
                        </a:rPr>
                        <a:t>3</a:t>
                      </a:r>
                      <a:r>
                        <a:rPr lang="zh-CN" altLang="en-US" sz="1400" kern="1200" dirty="0">
                          <a:solidFill>
                            <a:schemeClr val="tx1"/>
                          </a:solidFill>
                          <a:latin typeface="+mn-lt"/>
                          <a:ea typeface="+mn-ea"/>
                          <a:cs typeface="+mn-cs"/>
                        </a:rPr>
                        <a:t>）美国研究生入学考试（</a:t>
                      </a:r>
                      <a:r>
                        <a:rPr lang="en-US" altLang="zh-CN" sz="1400" kern="1200" dirty="0">
                          <a:solidFill>
                            <a:schemeClr val="tx1"/>
                          </a:solidFill>
                          <a:latin typeface="+mn-lt"/>
                          <a:ea typeface="+mn-ea"/>
                          <a:cs typeface="+mn-cs"/>
                        </a:rPr>
                        <a:t>GRE</a:t>
                      </a:r>
                      <a:r>
                        <a:rPr lang="zh-CN" altLang="en-US" sz="1400" kern="1200" dirty="0">
                          <a:solidFill>
                            <a:schemeClr val="tx1"/>
                          </a:solidFill>
                          <a:latin typeface="+mn-lt"/>
                          <a:ea typeface="+mn-ea"/>
                          <a:cs typeface="+mn-cs"/>
                        </a:rPr>
                        <a:t>）成绩</a:t>
                      </a:r>
                      <a:r>
                        <a:rPr lang="en-US" altLang="zh-CN" sz="1400" kern="1200" dirty="0">
                          <a:solidFill>
                            <a:schemeClr val="tx1"/>
                          </a:solidFill>
                          <a:latin typeface="+mn-lt"/>
                          <a:ea typeface="+mn-ea"/>
                          <a:cs typeface="+mn-cs"/>
                        </a:rPr>
                        <a:t>280</a:t>
                      </a:r>
                      <a:r>
                        <a:rPr lang="zh-CN" altLang="en-US" sz="1400" kern="1200" dirty="0">
                          <a:solidFill>
                            <a:schemeClr val="tx1"/>
                          </a:solidFill>
                          <a:latin typeface="+mn-lt"/>
                          <a:ea typeface="+mn-ea"/>
                          <a:cs typeface="+mn-cs"/>
                        </a:rPr>
                        <a:t>分（含）以上。</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72085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mn-ea"/>
                          <a:ea typeface="+mn-ea"/>
                        </a:rPr>
                        <a:t>学习方式</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285750" indent="-285750">
                        <a:lnSpc>
                          <a:spcPct val="150000"/>
                        </a:lnSpc>
                        <a:buClr>
                          <a:srgbClr val="C00000"/>
                        </a:buClr>
                        <a:buFont typeface="Wingdings" panose="05000000000000000000" pitchFamily="2" charset="2"/>
                        <a:buChar char="n"/>
                      </a:pPr>
                      <a:r>
                        <a:rPr lang="zh-CN" altLang="en-US" sz="1400" kern="1200" dirty="0">
                          <a:solidFill>
                            <a:schemeClr val="tx1"/>
                          </a:solidFill>
                          <a:latin typeface="+mn-lt"/>
                          <a:ea typeface="+mn-ea"/>
                          <a:cs typeface="+mn-cs"/>
                        </a:rPr>
                        <a:t>获得慕课学习资格的学生，</a:t>
                      </a:r>
                      <a:r>
                        <a:rPr sz="1400" b="1" kern="1200" dirty="0">
                          <a:solidFill>
                            <a:srgbClr val="C00000"/>
                          </a:solidFill>
                          <a:latin typeface="+mn-lt"/>
                          <a:ea typeface="+mn-ea"/>
                          <a:cs typeface="+mn-cs"/>
                        </a:rPr>
                        <a:t>无需参加硕士学位英语线下课程学习，但必须在秋季或春季学期参加线上慕课学习（两学期选课名额各为一半）</a:t>
                      </a:r>
                      <a:r>
                        <a:rPr lang="zh-CN" altLang="en-US" sz="1400" kern="1200" dirty="0">
                          <a:solidFill>
                            <a:schemeClr val="tx1"/>
                          </a:solidFill>
                          <a:latin typeface="+mn-lt"/>
                          <a:ea typeface="+mn-ea"/>
                          <a:cs typeface="+mn-cs"/>
                        </a:rPr>
                        <a:t>。</a:t>
                      </a:r>
                      <a:endParaRPr lang="en-US" altLang="zh-CN" sz="1400" kern="1200" dirty="0">
                        <a:solidFill>
                          <a:schemeClr val="tx1"/>
                        </a:solidFill>
                        <a:latin typeface="+mn-lt"/>
                        <a:ea typeface="+mn-ea"/>
                        <a:cs typeface="+mn-cs"/>
                      </a:endParaRPr>
                    </a:p>
                    <a:p>
                      <a:pPr marL="285750" indent="-285750">
                        <a:lnSpc>
                          <a:spcPct val="150000"/>
                        </a:lnSpc>
                        <a:buClr>
                          <a:srgbClr val="C00000"/>
                        </a:buClr>
                        <a:buFont typeface="Wingdings" panose="05000000000000000000" pitchFamily="2" charset="2"/>
                        <a:buChar char="n"/>
                      </a:pPr>
                      <a:r>
                        <a:rPr sz="1400" kern="1200" dirty="0">
                          <a:latin typeface="+mn-lt"/>
                          <a:ea typeface="+mn-ea"/>
                          <a:cs typeface="+mn-cs"/>
                        </a:rPr>
                        <a:t>慕课课程分为两个部分：视频课件和章节练习，共40学时（4学时/周，共10周）。在学期间每人只能参加一次“硕士学位英语（慕课学习）</a:t>
                      </a:r>
                      <a:r>
                        <a:rPr lang="zh-CN" sz="1400" kern="1200" dirty="0">
                          <a:latin typeface="+mn-lt"/>
                          <a:ea typeface="+mn-ea"/>
                          <a:cs typeface="+mn-cs"/>
                        </a:rPr>
                        <a:t>。</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90502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mn-ea"/>
                          <a:ea typeface="+mn-ea"/>
                        </a:rPr>
                        <a:t>成绩构成</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285750" marR="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sz="1400" kern="1200" dirty="0">
                          <a:solidFill>
                            <a:schemeClr val="tx1"/>
                          </a:solidFill>
                          <a:latin typeface="+mn-lt"/>
                          <a:ea typeface="+mn-ea"/>
                          <a:cs typeface="+mn-cs"/>
                        </a:rPr>
                        <a:t>慕课学习总成绩由两部分构成，其中</a:t>
                      </a:r>
                      <a:r>
                        <a:rPr lang="zh-CN" altLang="en-US" sz="1400" b="1" kern="1200" dirty="0">
                          <a:solidFill>
                            <a:srgbClr val="C00000"/>
                          </a:solidFill>
                          <a:latin typeface="+mn-lt"/>
                          <a:ea typeface="+mn-ea"/>
                          <a:cs typeface="+mn-cs"/>
                        </a:rPr>
                        <a:t>慕课课程占总成绩的</a:t>
                      </a:r>
                      <a:r>
                        <a:rPr lang="en-US" altLang="zh-CN" sz="1400" b="1" kern="1200" dirty="0">
                          <a:solidFill>
                            <a:srgbClr val="C00000"/>
                          </a:solidFill>
                          <a:latin typeface="+mn-lt"/>
                          <a:ea typeface="+mn-ea"/>
                          <a:cs typeface="+mn-cs"/>
                        </a:rPr>
                        <a:t>50%</a:t>
                      </a:r>
                      <a:r>
                        <a:rPr lang="zh-CN" altLang="en-US" sz="1400" b="1" kern="1200" dirty="0">
                          <a:solidFill>
                            <a:srgbClr val="C00000"/>
                          </a:solidFill>
                          <a:latin typeface="+mn-lt"/>
                          <a:ea typeface="+mn-ea"/>
                          <a:cs typeface="+mn-cs"/>
                        </a:rPr>
                        <a:t>，</a:t>
                      </a:r>
                      <a:r>
                        <a:rPr sz="1400" b="1" kern="1200" dirty="0">
                          <a:solidFill>
                            <a:srgbClr val="C00000"/>
                          </a:solidFill>
                          <a:latin typeface="+mn-lt"/>
                          <a:ea typeface="+mn-ea"/>
                          <a:cs typeface="+mn-cs"/>
                        </a:rPr>
                        <a:t>学术英语机考测验占总成绩的50%</a:t>
                      </a:r>
                      <a:r>
                        <a:rPr lang="zh-CN" altLang="en-US" sz="1400" b="1" kern="1200" dirty="0">
                          <a:solidFill>
                            <a:srgbClr val="C00000"/>
                          </a:solidFill>
                          <a:latin typeface="+mn-lt"/>
                          <a:ea typeface="+mn-ea"/>
                          <a:cs typeface="+mn-cs"/>
                        </a:rPr>
                        <a:t>，</a:t>
                      </a:r>
                      <a:r>
                        <a:rPr lang="zh-CN" altLang="en-US" sz="1400" kern="1200" dirty="0">
                          <a:solidFill>
                            <a:schemeClr val="tx1"/>
                          </a:solidFill>
                          <a:latin typeface="+mn-lt"/>
                          <a:ea typeface="+mn-ea"/>
                          <a:cs typeface="+mn-cs"/>
                        </a:rPr>
                        <a:t>总成绩达到</a:t>
                      </a:r>
                      <a:r>
                        <a:rPr lang="en-US" altLang="zh-CN" sz="1400" kern="1200" dirty="0">
                          <a:solidFill>
                            <a:schemeClr val="tx1"/>
                          </a:solidFill>
                          <a:latin typeface="+mn-lt"/>
                          <a:ea typeface="+mn-ea"/>
                          <a:cs typeface="+mn-cs"/>
                        </a:rPr>
                        <a:t>60</a:t>
                      </a:r>
                      <a:r>
                        <a:rPr lang="zh-CN" altLang="en-US" sz="1400" kern="1200" dirty="0">
                          <a:solidFill>
                            <a:schemeClr val="tx1"/>
                          </a:solidFill>
                          <a:latin typeface="+mn-lt"/>
                          <a:ea typeface="+mn-ea"/>
                          <a:cs typeface="+mn-cs"/>
                        </a:rPr>
                        <a:t>分（含）以上者，获得硕士学位英语学分，成绩按实际分数登录。</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3530" y="112454"/>
            <a:ext cx="11353800" cy="1258888"/>
          </a:xfrm>
        </p:spPr>
        <p:txBody>
          <a:bodyPr>
            <a:normAutofit fontScale="90000"/>
          </a:bodyPr>
          <a:lstStyle/>
          <a:p>
            <a:r>
              <a:rPr lang="zh-CN" altLang="en-US" b="1" dirty="0">
                <a:effectLst>
                  <a:outerShdw blurRad="38100" dist="38100" dir="2700000" algn="tl">
                    <a:srgbClr val="C0C0C0"/>
                  </a:outerShdw>
                </a:effectLst>
              </a:rPr>
              <a:t>（四）硕士学位英语（英语</a:t>
            </a:r>
            <a:r>
              <a:rPr lang="en-US" altLang="zh-CN" b="1" dirty="0">
                <a:effectLst>
                  <a:outerShdw blurRad="38100" dist="38100" dir="2700000" algn="tl">
                    <a:srgbClr val="C0C0C0"/>
                  </a:outerShdw>
                </a:effectLst>
              </a:rPr>
              <a:t>A</a:t>
            </a:r>
            <a:r>
              <a:rPr lang="zh-CN" altLang="en-US" b="1" dirty="0">
                <a:effectLst>
                  <a:outerShdw blurRad="38100" dist="38100" dir="2700000" algn="tl">
                    <a:srgbClr val="C0C0C0"/>
                  </a:outerShdw>
                </a:effectLst>
              </a:rPr>
              <a:t>）</a:t>
            </a:r>
            <a:r>
              <a:rPr lang="en-US" altLang="zh-CN" b="1" dirty="0">
                <a:effectLst>
                  <a:outerShdw blurRad="38100" dist="38100" dir="2700000" algn="tl">
                    <a:srgbClr val="C0C0C0"/>
                  </a:outerShdw>
                </a:effectLst>
              </a:rPr>
              <a:t>—</a:t>
            </a:r>
            <a:r>
              <a:rPr lang="zh-CN" altLang="en-US" b="1" dirty="0">
                <a:solidFill>
                  <a:srgbClr val="C00000"/>
                </a:solidFill>
                <a:effectLst>
                  <a:outerShdw blurRad="38100" dist="38100" dir="2700000" algn="tl">
                    <a:srgbClr val="C0C0C0"/>
                  </a:outerShdw>
                </a:effectLst>
              </a:rPr>
              <a:t>线下课程学习</a:t>
            </a:r>
            <a:endParaRPr lang="zh-CN" altLang="en-US" b="1" dirty="0">
              <a:effectLst>
                <a:outerShdw blurRad="38100" dist="38100" dir="2700000" algn="tl">
                  <a:srgbClr val="C0C0C0"/>
                </a:outerShdw>
              </a:effectLst>
            </a:endParaRPr>
          </a:p>
        </p:txBody>
      </p:sp>
      <p:graphicFrame>
        <p:nvGraphicFramePr>
          <p:cNvPr id="4" name="Group 28"/>
          <p:cNvGraphicFramePr>
            <a:graphicFrameLocks noGrp="1"/>
          </p:cNvGraphicFramePr>
          <p:nvPr>
            <p:ph idx="1"/>
            <p:custDataLst>
              <p:tags r:id="rId1"/>
            </p:custDataLst>
          </p:nvPr>
        </p:nvGraphicFramePr>
        <p:xfrm>
          <a:off x="934453" y="1371342"/>
          <a:ext cx="10327105" cy="4564019"/>
        </p:xfrm>
        <a:graphic>
          <a:graphicData uri="http://schemas.openxmlformats.org/drawingml/2006/table">
            <a:tbl>
              <a:tblPr firstRow="1" bandRow="1">
                <a:tableStyleId>{93296810-A885-4BE3-A3E7-6D5BEEA58F35}</a:tableStyleId>
              </a:tblPr>
              <a:tblGrid>
                <a:gridCol w="2026285">
                  <a:extLst>
                    <a:ext uri="{9D8B030D-6E8A-4147-A177-3AD203B41FA5}">
                      <a16:colId xmlns:a16="http://schemas.microsoft.com/office/drawing/2014/main" val="20000"/>
                    </a:ext>
                  </a:extLst>
                </a:gridCol>
                <a:gridCol w="8300820">
                  <a:extLst>
                    <a:ext uri="{9D8B030D-6E8A-4147-A177-3AD203B41FA5}">
                      <a16:colId xmlns:a16="http://schemas.microsoft.com/office/drawing/2014/main" val="20001"/>
                    </a:ext>
                  </a:extLst>
                </a:gridCol>
              </a:tblGrid>
              <a:tr h="475931">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课程性质</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latinLnBrk="0" hangingPunct="0">
                        <a:lnSpc>
                          <a:spcPct val="80000"/>
                        </a:lnSpc>
                        <a:spcBef>
                          <a:spcPct val="0"/>
                        </a:spcBef>
                        <a:spcAft>
                          <a:spcPct val="0"/>
                        </a:spcAft>
                        <a:buClrTx/>
                        <a:buSzTx/>
                        <a:buFontTx/>
                        <a:buNone/>
                      </a:pPr>
                      <a:r>
                        <a:rPr kumimoji="1" lang="zh-CN" altLang="en-US" sz="1400" u="none" strike="noStrike" cap="none" normalizeH="0" baseline="0" dirty="0">
                          <a:ln>
                            <a:noFill/>
                          </a:ln>
                          <a:effectLst/>
                        </a:rPr>
                        <a:t>硕士生的学位必修课，</a:t>
                      </a:r>
                      <a:r>
                        <a:rPr kumimoji="1" lang="en-US" altLang="zh-CN" sz="1400" u="none" strike="noStrike" cap="none" normalizeH="0" baseline="0" dirty="0">
                          <a:ln>
                            <a:noFill/>
                          </a:ln>
                          <a:effectLst/>
                        </a:rPr>
                        <a:t>64</a:t>
                      </a:r>
                      <a:r>
                        <a:rPr kumimoji="1" lang="zh-CN" altLang="en-US" sz="1400" u="none" strike="noStrike" cap="none" normalizeH="0" baseline="0" dirty="0">
                          <a:ln>
                            <a:noFill/>
                          </a:ln>
                          <a:effectLst/>
                        </a:rPr>
                        <a:t>学时</a:t>
                      </a:r>
                      <a:r>
                        <a:rPr kumimoji="1" lang="en-US" altLang="zh-CN" sz="1400" u="none" strike="noStrike" cap="none" normalizeH="0" baseline="0" dirty="0">
                          <a:ln>
                            <a:noFill/>
                          </a:ln>
                          <a:effectLst/>
                        </a:rPr>
                        <a:t>/3</a:t>
                      </a:r>
                      <a:r>
                        <a:rPr kumimoji="1" lang="zh-CN" altLang="en-US" sz="1400" u="none" strike="noStrike" cap="none" normalizeH="0" baseline="0" dirty="0">
                          <a:ln>
                            <a:noFill/>
                          </a:ln>
                          <a:effectLst/>
                        </a:rPr>
                        <a:t>学分。秋季和春季两个学期完成学习。</a:t>
                      </a:r>
                      <a:endParaRPr kumimoji="1" lang="zh-CN" altLang="en-US" sz="1400" b="0" i="0" u="none" strike="noStrike" cap="none" normalizeH="0" baseline="0" dirty="0">
                        <a:ln>
                          <a:noFill/>
                        </a:ln>
                        <a:solidFill>
                          <a:srgbClr val="000000"/>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extLst>
                  <a:ext uri="{0D108BD9-81ED-4DB2-BD59-A6C34878D82A}">
                    <a16:rowId xmlns:a16="http://schemas.microsoft.com/office/drawing/2014/main" val="10000"/>
                  </a:ext>
                </a:extLst>
              </a:tr>
              <a:tr h="2434558">
                <a:tc>
                  <a:txBody>
                    <a:bodyPr/>
                    <a:lstStyle/>
                    <a:p>
                      <a:pPr marL="0" marR="0" lvl="0" indent="0" algn="ctr" defTabSz="914400" rtl="0" eaLnBrk="0" fontAlgn="base" latinLnBrk="0" hangingPunct="0">
                        <a:lnSpc>
                          <a:spcPts val="2700"/>
                        </a:lnSpc>
                        <a:spcBef>
                          <a:spcPct val="0"/>
                        </a:spcBef>
                        <a:spcAft>
                          <a:spcPct val="0"/>
                        </a:spcAft>
                        <a:buClrTx/>
                        <a:buSzTx/>
                        <a:buFontTx/>
                        <a:buNone/>
                      </a:pPr>
                      <a:r>
                        <a:rPr kumimoji="1" lang="zh-CN" altLang="en-US" sz="1400" u="none" strike="noStrike" kern="1200" cap="none" normalizeH="0" baseline="0" dirty="0">
                          <a:ln>
                            <a:noFill/>
                          </a:ln>
                          <a:solidFill>
                            <a:schemeClr val="tx1"/>
                          </a:solidFill>
                          <a:effectLst/>
                          <a:latin typeface="+mn-lt"/>
                          <a:ea typeface="+mn-ea"/>
                          <a:cs typeface="+mn-cs"/>
                        </a:rPr>
                        <a:t>分级教学</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u="none" strike="noStrike" kern="1200" cap="none" normalizeH="0" baseline="0" dirty="0">
                          <a:ln>
                            <a:noFill/>
                          </a:ln>
                          <a:solidFill>
                            <a:schemeClr val="tx1"/>
                          </a:solidFill>
                          <a:effectLst/>
                          <a:latin typeface="+mn-lt"/>
                          <a:ea typeface="+mn-ea"/>
                          <a:cs typeface="+mn-cs"/>
                          <a:sym typeface="+mn-ea"/>
                        </a:rPr>
                        <a:t>1.</a:t>
                      </a:r>
                      <a:r>
                        <a:rPr kumimoji="1" lang="zh-CN" altLang="en-US" sz="1400" u="none" strike="noStrike" kern="1200" cap="none" normalizeH="0" baseline="0" dirty="0">
                          <a:ln>
                            <a:noFill/>
                          </a:ln>
                          <a:solidFill>
                            <a:schemeClr val="tx1"/>
                          </a:solidFill>
                          <a:effectLst/>
                          <a:latin typeface="+mn-lt"/>
                          <a:ea typeface="+mn-ea"/>
                          <a:cs typeface="+mn-cs"/>
                          <a:sym typeface="+mn-ea"/>
                        </a:rPr>
                        <a:t>获得硕士学位英语慕课学习资格的学生，无须修读英语</a:t>
                      </a:r>
                      <a:r>
                        <a:rPr kumimoji="1" lang="en-US" altLang="zh-CN" sz="1400" u="none" strike="noStrike" kern="1200" cap="none" normalizeH="0" baseline="0" dirty="0">
                          <a:ln>
                            <a:noFill/>
                          </a:ln>
                          <a:solidFill>
                            <a:schemeClr val="tx1"/>
                          </a:solidFill>
                          <a:effectLst/>
                          <a:latin typeface="+mn-lt"/>
                          <a:ea typeface="+mn-ea"/>
                          <a:cs typeface="+mn-cs"/>
                          <a:sym typeface="+mn-ea"/>
                        </a:rPr>
                        <a:t>A</a:t>
                      </a:r>
                      <a:r>
                        <a:rPr kumimoji="1" lang="zh-CN" altLang="en-US" sz="1400" u="none" strike="noStrike" kern="1200" cap="none" normalizeH="0" baseline="0" dirty="0">
                          <a:ln>
                            <a:noFill/>
                          </a:ln>
                          <a:solidFill>
                            <a:schemeClr val="tx1"/>
                          </a:solidFill>
                          <a:effectLst/>
                          <a:latin typeface="+mn-lt"/>
                          <a:ea typeface="+mn-ea"/>
                          <a:cs typeface="+mn-cs"/>
                          <a:sym typeface="+mn-ea"/>
                        </a:rPr>
                        <a:t>；未获得慕课学习资格（含未申请资格认定）的学生，</a:t>
                      </a:r>
                      <a:r>
                        <a:rPr kumimoji="1" sz="1400" u="none" strike="noStrike" kern="1200" cap="none" normalizeH="0" baseline="0" dirty="0">
                          <a:ln>
                            <a:noFill/>
                          </a:ln>
                          <a:solidFill>
                            <a:schemeClr val="tx1"/>
                          </a:solidFill>
                          <a:effectLst/>
                          <a:latin typeface="+mn-lt"/>
                          <a:ea typeface="+mn-ea"/>
                          <a:cs typeface="+mn-cs"/>
                          <a:sym typeface="+mn-ea"/>
                        </a:rPr>
                        <a:t>必须参加线下课程学习（2学时/周，64学时）。</a:t>
                      </a:r>
                      <a:r>
                        <a:rPr kumimoji="1" sz="1400" u="none" strike="noStrike" kern="1200" cap="none" normalizeH="0" baseline="0" dirty="0" err="1">
                          <a:ln>
                            <a:noFill/>
                          </a:ln>
                          <a:solidFill>
                            <a:schemeClr val="tx1"/>
                          </a:solidFill>
                          <a:effectLst/>
                          <a:latin typeface="+mn-lt"/>
                          <a:ea typeface="+mn-ea"/>
                          <a:cs typeface="+mn-cs"/>
                          <a:sym typeface="+mn-ea"/>
                        </a:rPr>
                        <a:t>在学期间每人只能参加一次英语A课程学习</a:t>
                      </a:r>
                      <a:r>
                        <a:rPr kumimoji="1" sz="1400" u="none" strike="noStrike" kern="1200" cap="none" normalizeH="0" baseline="0" dirty="0">
                          <a:ln>
                            <a:noFill/>
                          </a:ln>
                          <a:solidFill>
                            <a:schemeClr val="tx1"/>
                          </a:solidFill>
                          <a:effectLst/>
                          <a:latin typeface="+mn-lt"/>
                          <a:ea typeface="+mn-ea"/>
                          <a:cs typeface="+mn-cs"/>
                          <a:sym typeface="+mn-ea"/>
                        </a:rPr>
                        <a:t>。</a:t>
                      </a:r>
                      <a:r>
                        <a:rPr kumimoji="1" lang="zh-CN" altLang="en-US" sz="1400" u="none" strike="noStrike" kern="1200" cap="none" normalizeH="0" baseline="0" dirty="0">
                          <a:ln>
                            <a:noFill/>
                          </a:ln>
                          <a:solidFill>
                            <a:schemeClr val="tx1"/>
                          </a:solidFill>
                          <a:effectLst/>
                          <a:latin typeface="+mn-lt"/>
                          <a:ea typeface="+mn-ea"/>
                          <a:cs typeface="+mn-cs"/>
                          <a:sym typeface="+mn-ea"/>
                        </a:rPr>
                        <a:t> </a:t>
                      </a:r>
                      <a:endParaRPr kumimoji="1" lang="zh-CN" altLang="en-US" sz="140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ts val="2700"/>
                        </a:lnSpc>
                        <a:spcBef>
                          <a:spcPct val="0"/>
                        </a:spcBef>
                        <a:spcAft>
                          <a:spcPct val="0"/>
                        </a:spcAft>
                        <a:buClrTx/>
                        <a:buSzTx/>
                        <a:buFontTx/>
                        <a:buNone/>
                      </a:pPr>
                      <a:r>
                        <a:rPr kumimoji="1" lang="en-US" sz="1400" u="none" strike="noStrike" kern="1200" cap="none" normalizeH="0" baseline="0" dirty="0">
                          <a:ln>
                            <a:noFill/>
                          </a:ln>
                          <a:solidFill>
                            <a:schemeClr val="tx1"/>
                          </a:solidFill>
                          <a:effectLst/>
                          <a:latin typeface="+mn-lt"/>
                          <a:ea typeface="+mn-ea"/>
                          <a:cs typeface="+mn-cs"/>
                        </a:rPr>
                        <a:t>2.</a:t>
                      </a:r>
                      <a:r>
                        <a:rPr kumimoji="1" sz="1400" u="none" strike="noStrike" kern="1200" cap="none" normalizeH="0" baseline="0" dirty="0">
                          <a:ln>
                            <a:noFill/>
                          </a:ln>
                          <a:solidFill>
                            <a:schemeClr val="tx1"/>
                          </a:solidFill>
                          <a:effectLst/>
                          <a:latin typeface="+mn-lt"/>
                          <a:ea typeface="+mn-ea"/>
                          <a:cs typeface="+mn-cs"/>
                        </a:rPr>
                        <a:t>秋季学期修读英语A课程的学生，期末成绩达到70分（含）以上者，视为提前通过，获得硕士学位英语学分，成绩按实际分数登录；未达到70分的学生春季学期继续参加英语A课程学习，成绩不予登录。</a:t>
                      </a:r>
                    </a:p>
                    <a:p>
                      <a:pPr marL="0" marR="0" lvl="0" indent="0" algn="l" defTabSz="914400" rtl="0" eaLnBrk="0" fontAlgn="base" latinLnBrk="0" hangingPunct="0">
                        <a:lnSpc>
                          <a:spcPts val="2700"/>
                        </a:lnSpc>
                        <a:spcBef>
                          <a:spcPct val="0"/>
                        </a:spcBef>
                        <a:spcAft>
                          <a:spcPct val="0"/>
                        </a:spcAft>
                        <a:buClrTx/>
                        <a:buSzTx/>
                        <a:buFontTx/>
                        <a:buNone/>
                        <a:defRPr/>
                      </a:pPr>
                      <a:r>
                        <a:rPr kumimoji="1" lang="en-US" sz="1400" u="none" strike="noStrike" kern="1200" cap="none" normalizeH="0" baseline="0" dirty="0">
                          <a:ln>
                            <a:noFill/>
                          </a:ln>
                          <a:solidFill>
                            <a:schemeClr val="tx1"/>
                          </a:solidFill>
                          <a:effectLst/>
                          <a:latin typeface="+mn-lt"/>
                          <a:ea typeface="+mn-ea"/>
                          <a:cs typeface="+mn-cs"/>
                        </a:rPr>
                        <a:t>3.</a:t>
                      </a:r>
                      <a:r>
                        <a:rPr kumimoji="1" sz="1400" u="none" strike="noStrike" kern="1200" cap="none" normalizeH="0" baseline="0" dirty="0">
                          <a:ln>
                            <a:noFill/>
                          </a:ln>
                          <a:solidFill>
                            <a:schemeClr val="tx1"/>
                          </a:solidFill>
                          <a:effectLst/>
                          <a:latin typeface="+mn-lt"/>
                          <a:ea typeface="+mn-ea"/>
                          <a:cs typeface="+mn-cs"/>
                        </a:rPr>
                        <a:t>春季学期继续修读英语A课程的学生，期末成绩达到60分（含）以上者，成绩按实际分数登录，获得硕士学位英语学分。</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105156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课程补考</a:t>
                      </a:r>
                      <a:endParaRPr kumimoji="0" lang="zh-CN" altLang="en-US" sz="1400" b="0" i="0" u="none" strike="noStrike" cap="none" normalizeH="0" baseline="0" dirty="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marL="0" marR="0" lvl="0" indent="0" algn="l" defTabSz="914400" rtl="0" eaLnBrk="0" fontAlgn="base" latinLnBrk="0" hangingPunct="0">
                        <a:lnSpc>
                          <a:spcPct val="150000"/>
                        </a:lnSpc>
                        <a:spcBef>
                          <a:spcPts val="0"/>
                        </a:spcBef>
                        <a:spcAft>
                          <a:spcPct val="0"/>
                        </a:spcAft>
                        <a:buClrTx/>
                        <a:buSzTx/>
                        <a:buFontTx/>
                        <a:buNone/>
                      </a:pPr>
                      <a:r>
                        <a:rPr sz="1400" dirty="0">
                          <a:solidFill>
                            <a:srgbClr val="FF0000"/>
                          </a:solidFill>
                        </a:rPr>
                        <a:t>慕课学习总成绩未达到60分者、春季学期英语A课程成绩未达到60分者，须参加补考</a:t>
                      </a:r>
                      <a:r>
                        <a:rPr lang="zh-CN" sz="1400" dirty="0">
                          <a:solidFill>
                            <a:srgbClr val="FF0000"/>
                          </a:solidFill>
                        </a:rPr>
                        <a:t>。</a:t>
                      </a:r>
                      <a:r>
                        <a:rPr sz="1400" dirty="0"/>
                        <a:t>由本人填写并提交《公共外语必修课补考申请表》至国科大外语系，补考达到和超过60分者按60分计入成绩单，获得硕士学位英语学分。</a:t>
                      </a:r>
                    </a:p>
                    <a:p>
                      <a:pPr marL="0" marR="0" lvl="0" indent="0" algn="l" defTabSz="914400" rtl="0" eaLnBrk="0" fontAlgn="base" latinLnBrk="0" hangingPunct="0">
                        <a:lnSpc>
                          <a:spcPct val="150000"/>
                        </a:lnSpc>
                        <a:spcBef>
                          <a:spcPts val="0"/>
                        </a:spcBef>
                        <a:spcAft>
                          <a:spcPct val="0"/>
                        </a:spcAft>
                        <a:buClrTx/>
                        <a:buSzTx/>
                        <a:buFontTx/>
                        <a:buNone/>
                      </a:pPr>
                      <a:r>
                        <a:rPr sz="1400" dirty="0"/>
                        <a:t>参加补考的学生须在每年的5月1-15日或11月1-15日期间向国科大外语系提交申请表。未按时参加补考者，一律视同放弃，并在重新履行手续后方可参加下次补考。</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5305" y="-104"/>
            <a:ext cx="10515600" cy="1006223"/>
          </a:xfrm>
        </p:spPr>
        <p:txBody>
          <a:bodyPr/>
          <a:lstStyle/>
          <a:p>
            <a:r>
              <a:rPr lang="zh-CN" altLang="en-US" b="1" dirty="0">
                <a:effectLst>
                  <a:outerShdw blurRad="38100" dist="38100" dir="2700000" algn="tl">
                    <a:srgbClr val="C0C0C0"/>
                  </a:outerShdw>
                </a:effectLst>
              </a:rPr>
              <a:t>（五）</a:t>
            </a:r>
            <a:r>
              <a:rPr lang="zh-CN" altLang="en-US" sz="4000" b="1" dirty="0">
                <a:effectLst>
                  <a:outerShdw blurRad="38100" dist="38100" dir="2700000" algn="tl">
                    <a:srgbClr val="C0C0C0"/>
                  </a:outerShdw>
                </a:effectLst>
              </a:rPr>
              <a:t>博士学位英语（英语</a:t>
            </a:r>
            <a:r>
              <a:rPr lang="en-US" altLang="zh-CN" sz="4000" b="1" dirty="0">
                <a:effectLst>
                  <a:outerShdw blurRad="38100" dist="38100" dir="2700000" algn="tl">
                    <a:srgbClr val="C0C0C0"/>
                  </a:outerShdw>
                </a:effectLst>
              </a:rPr>
              <a:t>B</a:t>
            </a:r>
            <a:r>
              <a:rPr lang="zh-CN" altLang="en-US" sz="4000" b="1" dirty="0">
                <a:effectLst>
                  <a:outerShdw blurRad="38100" dist="38100" dir="2700000" algn="tl">
                    <a:srgbClr val="C0C0C0"/>
                  </a:outerShdw>
                </a:effectLst>
              </a:rPr>
              <a:t>）</a:t>
            </a:r>
            <a:endParaRPr lang="zh-CN" altLang="en-US" sz="4000" b="1" dirty="0">
              <a:solidFill>
                <a:srgbClr val="FF0000"/>
              </a:solidFill>
              <a:effectLst>
                <a:outerShdw blurRad="38100" dist="38100" dir="2700000" algn="tl">
                  <a:srgbClr val="C0C0C0"/>
                </a:outerShdw>
              </a:effectLst>
            </a:endParaRPr>
          </a:p>
        </p:txBody>
      </p:sp>
      <p:graphicFrame>
        <p:nvGraphicFramePr>
          <p:cNvPr id="4" name="Group 29"/>
          <p:cNvGraphicFramePr>
            <a:graphicFrameLocks noGrp="1"/>
          </p:cNvGraphicFramePr>
          <p:nvPr>
            <p:ph idx="1"/>
            <p:custDataLst>
              <p:tags r:id="rId1"/>
            </p:custDataLst>
          </p:nvPr>
        </p:nvGraphicFramePr>
        <p:xfrm>
          <a:off x="171450" y="814070"/>
          <a:ext cx="11546205" cy="5511554"/>
        </p:xfrm>
        <a:graphic>
          <a:graphicData uri="http://schemas.openxmlformats.org/drawingml/2006/table">
            <a:tbl>
              <a:tblPr firstRow="1" bandRow="1">
                <a:tableStyleId>{21E4AEA4-8DFA-4A89-87EB-49C32662AFE0}</a:tableStyleId>
              </a:tblPr>
              <a:tblGrid>
                <a:gridCol w="1154430">
                  <a:extLst>
                    <a:ext uri="{9D8B030D-6E8A-4147-A177-3AD203B41FA5}">
                      <a16:colId xmlns:a16="http://schemas.microsoft.com/office/drawing/2014/main" val="20000"/>
                    </a:ext>
                  </a:extLst>
                </a:gridCol>
                <a:gridCol w="10391775">
                  <a:extLst>
                    <a:ext uri="{9D8B030D-6E8A-4147-A177-3AD203B41FA5}">
                      <a16:colId xmlns:a16="http://schemas.microsoft.com/office/drawing/2014/main" val="20001"/>
                    </a:ext>
                  </a:extLst>
                </a:gridCol>
              </a:tblGrid>
              <a:tr h="63309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课程性质</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zh-CN" altLang="en-US" sz="1400" u="none" strike="noStrike" cap="none" normalizeH="0" baseline="0" dirty="0">
                          <a:ln>
                            <a:noFill/>
                          </a:ln>
                          <a:effectLst/>
                        </a:rPr>
                        <a:t>博士英语必修课</a:t>
                      </a:r>
                      <a:r>
                        <a:rPr kumimoji="0" lang="zh-CN" altLang="en-US" sz="1400" u="none" strike="noStrike" cap="none" normalizeH="0" baseline="0" dirty="0">
                          <a:ln>
                            <a:noFill/>
                          </a:ln>
                          <a:effectLst/>
                        </a:rPr>
                        <a:t>。</a:t>
                      </a:r>
                      <a:r>
                        <a:rPr kumimoji="1" lang="zh-CN" altLang="en-US" sz="1400" u="none" strike="noStrike" cap="none" normalizeH="0" baseline="0" dirty="0">
                          <a:ln>
                            <a:noFill/>
                          </a:ln>
                          <a:effectLst/>
                        </a:rPr>
                        <a:t>通过者，获得博士学位英语相应学分。硕博连读生在取得博士生资格后，其获得的英语</a:t>
                      </a:r>
                      <a:r>
                        <a:rPr kumimoji="1" lang="en-US" altLang="zh-CN" sz="1400" u="none" strike="noStrike" cap="none" normalizeH="0" baseline="0" dirty="0">
                          <a:ln>
                            <a:noFill/>
                          </a:ln>
                          <a:effectLst/>
                        </a:rPr>
                        <a:t>B</a:t>
                      </a:r>
                      <a:r>
                        <a:rPr kumimoji="1" lang="zh-CN" altLang="en-US" sz="1400" u="none" strike="noStrike" cap="none" normalizeH="0" baseline="0" dirty="0">
                          <a:ln>
                            <a:noFill/>
                          </a:ln>
                          <a:effectLst/>
                        </a:rPr>
                        <a:t>课程学分认定为博士学位英语学分。</a:t>
                      </a:r>
                      <a:endParaRPr kumimoji="1" lang="zh-CN" altLang="en-US" sz="1400" b="0" i="1" u="none" strike="noStrike" cap="none" normalizeH="0" baseline="0" dirty="0">
                        <a:ln>
                          <a:noFill/>
                        </a:ln>
                        <a:solidFill>
                          <a:srgbClr val="00B0F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extLst>
                  <a:ext uri="{0D108BD9-81ED-4DB2-BD59-A6C34878D82A}">
                    <a16:rowId xmlns:a16="http://schemas.microsoft.com/office/drawing/2014/main" val="10000"/>
                  </a:ext>
                </a:extLst>
              </a:tr>
              <a:tr h="91757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选课资格</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u="none" strike="noStrike" cap="none" normalizeH="0" baseline="0" dirty="0">
                          <a:ln>
                            <a:noFill/>
                          </a:ln>
                          <a:solidFill>
                            <a:schemeClr val="tx1"/>
                          </a:solidFill>
                          <a:effectLst/>
                        </a:rPr>
                        <a:t>1.</a:t>
                      </a:r>
                      <a:r>
                        <a:rPr kumimoji="1" lang="zh-CN" altLang="en-US" sz="1400" u="none" strike="noStrike" cap="none" normalizeH="0" baseline="0" dirty="0">
                          <a:ln>
                            <a:noFill/>
                          </a:ln>
                          <a:solidFill>
                            <a:schemeClr val="tx1"/>
                          </a:solidFill>
                          <a:effectLst/>
                        </a:rPr>
                        <a:t>已报名的高年级硕士生和普博生；</a:t>
                      </a:r>
                      <a:endParaRPr kumimoji="1" lang="en-US" altLang="zh-CN" sz="1400" u="none" strike="noStrike" cap="none" normalizeH="0" baseline="0" dirty="0">
                        <a:ln>
                          <a:noFill/>
                        </a:ln>
                        <a:solidFill>
                          <a:srgbClr val="FF0000"/>
                        </a:solidFill>
                        <a:effectLst/>
                      </a:endParaRPr>
                    </a:p>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b="0" u="none" strike="noStrike" cap="none" normalizeH="0" baseline="0" dirty="0">
                          <a:ln>
                            <a:noFill/>
                          </a:ln>
                          <a:effectLst/>
                          <a:latin typeface="+mn-ea"/>
                          <a:ea typeface="+mn-ea"/>
                        </a:rPr>
                        <a:t>2</a:t>
                      </a:r>
                      <a:r>
                        <a:rPr kumimoji="1" lang="en-US" altLang="zh-CN" sz="1400" b="0" u="none" strike="noStrike" cap="none" normalizeH="0" baseline="0" dirty="0">
                          <a:ln>
                            <a:noFill/>
                          </a:ln>
                          <a:solidFill>
                            <a:schemeClr val="tx1"/>
                          </a:solidFill>
                          <a:effectLst/>
                          <a:latin typeface="+mn-ea"/>
                          <a:ea typeface="+mn-ea"/>
                        </a:rPr>
                        <a:t>.</a:t>
                      </a:r>
                      <a:r>
                        <a:rPr kumimoji="1" lang="zh-CN" altLang="en-US" sz="1400" b="0" u="none" strike="noStrike" cap="none" normalizeH="0" baseline="0" dirty="0">
                          <a:ln>
                            <a:noFill/>
                          </a:ln>
                          <a:solidFill>
                            <a:schemeClr val="tx1"/>
                          </a:solidFill>
                          <a:effectLst/>
                          <a:latin typeface="+mn-ea"/>
                          <a:ea typeface="+mn-ea"/>
                        </a:rPr>
                        <a:t>已</a:t>
                      </a:r>
                      <a:r>
                        <a:rPr kumimoji="1" lang="zh-CN" altLang="zh-CN" sz="1400" b="0" i="0" u="none" strike="noStrike" kern="1200" cap="none" normalizeH="0" baseline="0" dirty="0">
                          <a:ln>
                            <a:noFill/>
                          </a:ln>
                          <a:solidFill>
                            <a:schemeClr val="tx1"/>
                          </a:solidFill>
                          <a:effectLst/>
                          <a:latin typeface="+mn-ea"/>
                          <a:ea typeface="+mn-ea"/>
                          <a:cs typeface="楷体_GB2312"/>
                        </a:rPr>
                        <a:t>获得</a:t>
                      </a:r>
                      <a:r>
                        <a:rPr kumimoji="1" lang="zh-CN" altLang="en-US" sz="1400" b="0" i="0" u="none" strike="noStrike" kern="1200" cap="none" normalizeH="0" baseline="0" dirty="0">
                          <a:ln>
                            <a:noFill/>
                          </a:ln>
                          <a:solidFill>
                            <a:schemeClr val="tx1"/>
                          </a:solidFill>
                          <a:effectLst/>
                          <a:latin typeface="+mn-ea"/>
                          <a:ea typeface="+mn-ea"/>
                          <a:cs typeface="楷体_GB2312"/>
                        </a:rPr>
                        <a:t>硕士学位英语慕课学习资格或已获得</a:t>
                      </a:r>
                      <a:r>
                        <a:rPr kumimoji="1" lang="zh-CN" altLang="zh-CN" sz="1400" b="0" i="0" u="none" strike="noStrike" kern="1200" cap="none" normalizeH="0" baseline="0" dirty="0">
                          <a:ln>
                            <a:noFill/>
                          </a:ln>
                          <a:solidFill>
                            <a:schemeClr val="tx1"/>
                          </a:solidFill>
                          <a:effectLst/>
                          <a:latin typeface="+mn-ea"/>
                          <a:ea typeface="+mn-ea"/>
                          <a:cs typeface="楷体_GB2312"/>
                        </a:rPr>
                        <a:t>硕士学位英语</a:t>
                      </a:r>
                      <a:r>
                        <a:rPr kumimoji="1" lang="zh-CN" altLang="en-US" sz="1400" b="0" i="0" u="none" strike="noStrike" kern="1200" cap="none" normalizeH="0" baseline="0" dirty="0">
                          <a:ln>
                            <a:noFill/>
                          </a:ln>
                          <a:solidFill>
                            <a:schemeClr val="tx1"/>
                          </a:solidFill>
                          <a:effectLst/>
                          <a:latin typeface="+mn-ea"/>
                          <a:ea typeface="+mn-ea"/>
                          <a:cs typeface="楷体_GB2312"/>
                        </a:rPr>
                        <a:t>学分</a:t>
                      </a:r>
                      <a:r>
                        <a:rPr kumimoji="1" lang="en-US" altLang="zh-CN" sz="1400" b="0" i="0" u="none" strike="noStrike" kern="1200" cap="none" normalizeH="0" baseline="0" dirty="0">
                          <a:ln>
                            <a:noFill/>
                          </a:ln>
                          <a:solidFill>
                            <a:schemeClr val="tx1"/>
                          </a:solidFill>
                          <a:effectLst/>
                          <a:latin typeface="+mn-ea"/>
                          <a:ea typeface="+mn-ea"/>
                          <a:cs typeface="楷体_GB2312"/>
                        </a:rPr>
                        <a:t>, </a:t>
                      </a:r>
                      <a:r>
                        <a:rPr kumimoji="1" lang="zh-CN" altLang="en-US" sz="1400" b="0" i="0" u="none" strike="noStrike" kern="1200" cap="none" normalizeH="0" baseline="0" dirty="0">
                          <a:ln>
                            <a:noFill/>
                          </a:ln>
                          <a:solidFill>
                            <a:schemeClr val="tx1"/>
                          </a:solidFill>
                          <a:effectLst/>
                          <a:latin typeface="+mn-ea"/>
                          <a:ea typeface="+mn-ea"/>
                          <a:cs typeface="楷体_GB2312"/>
                        </a:rPr>
                        <a:t>且</a:t>
                      </a:r>
                      <a:r>
                        <a:rPr kumimoji="1" lang="zh-CN" altLang="zh-CN" sz="1400" b="0" i="0" u="none" strike="noStrike" kern="1200" cap="none" normalizeH="0" baseline="0" dirty="0">
                          <a:ln>
                            <a:noFill/>
                          </a:ln>
                          <a:solidFill>
                            <a:schemeClr val="tx1"/>
                          </a:solidFill>
                          <a:effectLst/>
                          <a:latin typeface="+mn-ea"/>
                          <a:ea typeface="+mn-ea"/>
                          <a:cs typeface="楷体_GB2312"/>
                        </a:rPr>
                        <a:t>未选修过英语</a:t>
                      </a:r>
                      <a:r>
                        <a:rPr kumimoji="1" lang="en-US" altLang="zh-CN" sz="1400" b="0" i="0" u="none" strike="noStrike" kern="1200" cap="none" normalizeH="0" baseline="0" dirty="0">
                          <a:ln>
                            <a:noFill/>
                          </a:ln>
                          <a:solidFill>
                            <a:schemeClr val="tx1"/>
                          </a:solidFill>
                          <a:effectLst/>
                          <a:latin typeface="+mn-ea"/>
                          <a:ea typeface="+mn-ea"/>
                          <a:cs typeface="楷体_GB2312"/>
                        </a:rPr>
                        <a:t>B</a:t>
                      </a:r>
                      <a:r>
                        <a:rPr kumimoji="1" lang="zh-CN" altLang="zh-CN" sz="1400" b="0" i="0" u="none" strike="noStrike" kern="1200" cap="none" normalizeH="0" baseline="0" dirty="0">
                          <a:ln>
                            <a:noFill/>
                          </a:ln>
                          <a:solidFill>
                            <a:schemeClr val="tx1"/>
                          </a:solidFill>
                          <a:effectLst/>
                          <a:latin typeface="+mn-ea"/>
                          <a:ea typeface="+mn-ea"/>
                          <a:cs typeface="楷体_GB2312"/>
                        </a:rPr>
                        <a:t>课程的直博生</a:t>
                      </a:r>
                      <a:r>
                        <a:rPr kumimoji="1" lang="zh-CN" altLang="en-US" sz="1400" b="0" i="0" u="none" strike="noStrike" kern="1200" cap="none" normalizeH="0" baseline="0" dirty="0">
                          <a:ln>
                            <a:noFill/>
                          </a:ln>
                          <a:solidFill>
                            <a:schemeClr val="tx1"/>
                          </a:solidFill>
                          <a:effectLst/>
                          <a:latin typeface="+mn-ea"/>
                          <a:ea typeface="+mn-ea"/>
                          <a:cs typeface="楷体_GB2312"/>
                        </a:rPr>
                        <a:t>、硕士生；</a:t>
                      </a:r>
                      <a:endParaRPr kumimoji="1" lang="en-US" altLang="zh-CN" sz="1400" b="0" i="0" u="none" strike="noStrike" kern="1200" cap="none" normalizeH="0" baseline="0" dirty="0">
                        <a:ln>
                          <a:noFill/>
                        </a:ln>
                        <a:solidFill>
                          <a:schemeClr val="tx1"/>
                        </a:solidFill>
                        <a:effectLst/>
                        <a:latin typeface="+mn-ea"/>
                        <a:ea typeface="+mn-ea"/>
                        <a:cs typeface="楷体_GB2312"/>
                      </a:endParaRPr>
                    </a:p>
                    <a:p>
                      <a:pPr marL="0" marR="0" lvl="0" indent="0" algn="l" defTabSz="914400" rtl="0" eaLnBrk="0" fontAlgn="base" latinLnBrk="0" hangingPunct="0">
                        <a:lnSpc>
                          <a:spcPts val="2700"/>
                        </a:lnSpc>
                        <a:spcBef>
                          <a:spcPct val="0"/>
                        </a:spcBef>
                        <a:spcAft>
                          <a:spcPct val="0"/>
                        </a:spcAft>
                        <a:buClrTx/>
                        <a:buSzTx/>
                        <a:buFontTx/>
                        <a:buNone/>
                      </a:pPr>
                      <a:r>
                        <a:rPr kumimoji="1" lang="en-US" altLang="zh-CN" sz="1400" b="0" i="0" u="none" strike="noStrike" kern="1200" cap="none" normalizeH="0" baseline="0" dirty="0">
                          <a:ln>
                            <a:noFill/>
                          </a:ln>
                          <a:solidFill>
                            <a:schemeClr val="tx1"/>
                          </a:solidFill>
                          <a:effectLst/>
                          <a:latin typeface="+mn-ea"/>
                          <a:ea typeface="+mn-ea"/>
                        </a:rPr>
                        <a:t>3.</a:t>
                      </a:r>
                      <a:r>
                        <a:rPr kumimoji="1" lang="zh-CN" altLang="en-US" sz="1400" b="0" i="0" u="none" strike="noStrike" kern="1200" cap="none" normalizeH="0" baseline="0" dirty="0">
                          <a:ln>
                            <a:noFill/>
                          </a:ln>
                          <a:solidFill>
                            <a:schemeClr val="tx1"/>
                          </a:solidFill>
                          <a:effectLst/>
                          <a:latin typeface="+mn-ea"/>
                          <a:ea typeface="+mn-ea"/>
                        </a:rPr>
                        <a:t>每位学生只能参加一次课程学习。</a:t>
                      </a:r>
                      <a:endParaRPr kumimoji="1" lang="zh-CN" altLang="en-US" sz="1400" b="0" u="none" strike="noStrike" cap="none" normalizeH="0" baseline="0" dirty="0">
                        <a:ln>
                          <a:noFill/>
                        </a:ln>
                        <a:solidFill>
                          <a:schemeClr val="tx1"/>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27559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选课内容</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ct val="0"/>
                        </a:spcBef>
                        <a:spcAft>
                          <a:spcPct val="0"/>
                        </a:spcAft>
                        <a:buClrTx/>
                        <a:buSzTx/>
                        <a:buFontTx/>
                        <a:buNone/>
                      </a:pPr>
                      <a:r>
                        <a:rPr kumimoji="1" lang="zh-CN" altLang="en-US" sz="1400" u="none" strike="noStrike" cap="none" normalizeH="0" baseline="0" dirty="0">
                          <a:ln>
                            <a:noFill/>
                          </a:ln>
                          <a:solidFill>
                            <a:srgbClr val="FF0000"/>
                          </a:solidFill>
                          <a:effectLst/>
                        </a:rPr>
                        <a:t>必须选一门读写类课程，一门听说类课程，</a:t>
                      </a:r>
                      <a:r>
                        <a:rPr kumimoji="1" lang="zh-CN" altLang="en-US" sz="1400" u="none" strike="noStrike" cap="none" normalizeH="0" baseline="0" dirty="0">
                          <a:ln>
                            <a:noFill/>
                          </a:ln>
                          <a:effectLst/>
                        </a:rPr>
                        <a:t>共计两门（每周</a:t>
                      </a:r>
                      <a:r>
                        <a:rPr kumimoji="1" lang="en-US" altLang="zh-CN" sz="1400" u="none" strike="noStrike" cap="none" normalizeH="0" baseline="0" dirty="0">
                          <a:ln>
                            <a:noFill/>
                          </a:ln>
                          <a:effectLst/>
                        </a:rPr>
                        <a:t>4</a:t>
                      </a:r>
                      <a:r>
                        <a:rPr kumimoji="1" lang="zh-CN" altLang="en-US" sz="1400" u="none" strike="noStrike" cap="none" normalizeH="0" baseline="0" dirty="0">
                          <a:ln>
                            <a:noFill/>
                          </a:ln>
                          <a:effectLst/>
                        </a:rPr>
                        <a:t>学时，</a:t>
                      </a:r>
                      <a:r>
                        <a:rPr kumimoji="1" lang="en-US" altLang="zh-CN" sz="1400" u="none" strike="noStrike" cap="none" normalizeH="0" baseline="0" dirty="0">
                          <a:ln>
                            <a:noFill/>
                          </a:ln>
                          <a:effectLst/>
                        </a:rPr>
                        <a:t>2</a:t>
                      </a:r>
                      <a:r>
                        <a:rPr kumimoji="1" lang="zh-CN" altLang="en-US" sz="1400" u="none" strike="noStrike" cap="none" normalizeH="0" baseline="0" dirty="0">
                          <a:ln>
                            <a:noFill/>
                          </a:ln>
                          <a:effectLst/>
                        </a:rPr>
                        <a:t>学分</a:t>
                      </a:r>
                      <a:r>
                        <a:rPr kumimoji="0" lang="zh-CN" altLang="en-US" sz="1400" u="none" strike="noStrike" cap="none" normalizeH="0" baseline="0" dirty="0">
                          <a:ln>
                            <a:noFill/>
                          </a:ln>
                          <a:effectLst/>
                        </a:rPr>
                        <a:t>）</a:t>
                      </a:r>
                      <a:r>
                        <a:rPr kumimoji="1" lang="zh-CN" altLang="en-US" sz="1400" u="none" strike="noStrike" cap="none" normalizeH="0" baseline="0" dirty="0">
                          <a:ln>
                            <a:noFill/>
                          </a:ln>
                          <a:effectLst/>
                        </a:rPr>
                        <a:t>，不得多选或少选，也不得分两个学期选修。</a:t>
                      </a:r>
                      <a:endParaRPr kumimoji="1" lang="zh-CN" altLang="en-US" sz="1400" b="0" i="0" u="none" strike="noStrike" cap="none" normalizeH="0" baseline="0" dirty="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136017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免修考试</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0000"/>
                      </a:schemeClr>
                    </a:solidFill>
                  </a:tcPr>
                </a:tc>
                <a:tc>
                  <a:txBody>
                    <a:bodyPr/>
                    <a:lstStyle/>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1.</a:t>
                      </a:r>
                      <a:r>
                        <a:rPr sz="1400" dirty="0">
                          <a:sym typeface="+mn-ea"/>
                        </a:rPr>
                        <a:t>未修读过本课程的学生有资格申请参加免修考试，</a:t>
                      </a:r>
                      <a:r>
                        <a:rPr lang="zh-CN" sz="1400" dirty="0">
                          <a:sym typeface="+mn-ea"/>
                        </a:rPr>
                        <a:t>免修考试</a:t>
                      </a:r>
                      <a:r>
                        <a:rPr sz="1400" dirty="0">
                          <a:sym typeface="+mn-ea"/>
                        </a:rPr>
                        <a:t>成绩达到70分（含）以上者可免修本课程，获得博士学位英语学分，成绩按实际分数登录，未达到70分者成绩不予登录；</a:t>
                      </a:r>
                    </a:p>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2.</a:t>
                      </a:r>
                      <a:r>
                        <a:rPr sz="1400" dirty="0">
                          <a:sym typeface="+mn-ea"/>
                        </a:rPr>
                        <a:t>每个学生只能</a:t>
                      </a:r>
                      <a:r>
                        <a:rPr lang="zh-CN" sz="1400" dirty="0">
                          <a:sym typeface="+mn-ea"/>
                        </a:rPr>
                        <a:t>报名</a:t>
                      </a:r>
                      <a:r>
                        <a:rPr sz="1400" dirty="0">
                          <a:sym typeface="+mn-ea"/>
                        </a:rPr>
                        <a:t>一次免修考试，</a:t>
                      </a:r>
                      <a:r>
                        <a:rPr lang="zh-CN" sz="1400" dirty="0">
                          <a:sym typeface="+mn-ea"/>
                        </a:rPr>
                        <a:t>通过资格审查的学生，可参加免修考试。</a:t>
                      </a:r>
                      <a:r>
                        <a:rPr sz="1400" dirty="0">
                          <a:sym typeface="+mn-ea"/>
                        </a:rPr>
                        <a:t>缺考者按未通过计</a:t>
                      </a:r>
                      <a:r>
                        <a:rPr lang="zh-CN" sz="1400" dirty="0">
                          <a:sym typeface="+mn-ea"/>
                        </a:rPr>
                        <a:t>，不能再次报名</a:t>
                      </a:r>
                      <a:r>
                        <a:rPr sz="1400" dirty="0">
                          <a:sym typeface="+mn-ea"/>
                        </a:rPr>
                        <a:t>；</a:t>
                      </a:r>
                    </a:p>
                    <a:p>
                      <a:pPr marL="0" marR="0" lvl="0" indent="0" algn="l" defTabSz="914400" rtl="0" eaLnBrk="0" fontAlgn="base" latinLnBrk="0" hangingPunct="0">
                        <a:lnSpc>
                          <a:spcPts val="2700"/>
                        </a:lnSpc>
                        <a:spcBef>
                          <a:spcPct val="20000"/>
                        </a:spcBef>
                        <a:spcAft>
                          <a:spcPct val="0"/>
                        </a:spcAft>
                        <a:buClrTx/>
                        <a:buSzTx/>
                        <a:buFontTx/>
                        <a:buNone/>
                      </a:pPr>
                      <a:r>
                        <a:rPr lang="en-US" sz="1400" dirty="0">
                          <a:sym typeface="+mn-ea"/>
                        </a:rPr>
                        <a:t>3.</a:t>
                      </a:r>
                      <a:r>
                        <a:rPr sz="1400" dirty="0">
                          <a:sym typeface="+mn-ea"/>
                        </a:rPr>
                        <a:t>考试时间以</a:t>
                      </a:r>
                      <a:r>
                        <a:rPr lang="zh-CN" sz="1400" dirty="0">
                          <a:sym typeface="+mn-ea"/>
                        </a:rPr>
                        <a:t>外语系</a:t>
                      </a:r>
                      <a:r>
                        <a:rPr sz="1400" dirty="0">
                          <a:sym typeface="+mn-ea"/>
                        </a:rPr>
                        <a:t>通知为准。</a:t>
                      </a: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18059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rPr>
                        <a:t>课程补考</a:t>
                      </a:r>
                      <a:endParaRPr kumimoji="0" lang="zh-CN" altLang="en-US" sz="1400" b="0" i="0" u="none" strike="noStrike" cap="none" normalizeH="0" baseline="0" dirty="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0" fontAlgn="base" latinLnBrk="0" hangingPunct="0">
                        <a:lnSpc>
                          <a:spcPts val="2700"/>
                        </a:lnSpc>
                        <a:spcBef>
                          <a:spcPts val="0"/>
                        </a:spcBef>
                        <a:spcAft>
                          <a:spcPct val="0"/>
                        </a:spcAft>
                        <a:buClrTx/>
                        <a:buSzTx/>
                        <a:buFont typeface="Wingdings" panose="05000000000000000000" pitchFamily="2" charset="2"/>
                        <a:buNone/>
                      </a:pPr>
                      <a:r>
                        <a:rPr kumimoji="1" lang="zh-CN" altLang="en-US" sz="1400" u="none" strike="noStrike" cap="none" normalizeH="0" baseline="0" dirty="0">
                          <a:ln>
                            <a:noFill/>
                          </a:ln>
                          <a:effectLst/>
                        </a:rPr>
                        <a:t>课程学习总成绩未达到60分者，可申请参加补考，由本人填写并提交《公共外语必修课补考申请表》至国科大外语系；补考时间与考试内容与相应课程期末考试相同，不另行组织；课程平时成绩予以保留并计入总成绩，达到和超过60分者按60分计入成绩单，获得博士学位英语学分。</a:t>
                      </a:r>
                    </a:p>
                    <a:p>
                      <a:pPr marL="0" marR="0" lvl="0" indent="0" algn="l" defTabSz="914400" rtl="0" eaLnBrk="0" fontAlgn="base" latinLnBrk="0" hangingPunct="0">
                        <a:lnSpc>
                          <a:spcPts val="2700"/>
                        </a:lnSpc>
                        <a:spcBef>
                          <a:spcPts val="0"/>
                        </a:spcBef>
                        <a:spcAft>
                          <a:spcPct val="0"/>
                        </a:spcAft>
                        <a:buClrTx/>
                        <a:buSzTx/>
                        <a:buFont typeface="Wingdings" panose="05000000000000000000" pitchFamily="2" charset="2"/>
                        <a:buNone/>
                      </a:pPr>
                      <a:r>
                        <a:rPr kumimoji="1" lang="zh-CN" altLang="en-US" sz="1400" u="none" strike="noStrike" cap="none" normalizeH="0" baseline="0" dirty="0">
                          <a:ln>
                            <a:noFill/>
                          </a:ln>
                          <a:effectLst/>
                        </a:rPr>
                        <a:t>参加补考的学生须在每年的5月1-15日或11月1-15日期间向国科大外语系提交申请表。未按时参加补考者，一律视同放弃，并在重新履行手续后方可参加下次补考。</a:t>
                      </a: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endParaRPr lang="zh-CN" altLang="en-US" dirty="0"/>
          </a:p>
        </p:txBody>
      </p:sp>
      <p:graphicFrame>
        <p:nvGraphicFramePr>
          <p:cNvPr id="4" name="表格 3"/>
          <p:cNvGraphicFramePr>
            <a:graphicFrameLocks noGrp="1"/>
          </p:cNvGraphicFramePr>
          <p:nvPr>
            <p:custDataLst>
              <p:tags r:id="rId1"/>
            </p:custDataLst>
          </p:nvPr>
        </p:nvGraphicFramePr>
        <p:xfrm>
          <a:off x="1277601" y="1409029"/>
          <a:ext cx="9502691" cy="4012718"/>
        </p:xfrm>
        <a:graphic>
          <a:graphicData uri="http://schemas.openxmlformats.org/drawingml/2006/table">
            <a:tbl>
              <a:tblPr firstRow="1" bandRow="1">
                <a:tableStyleId>{8A107856-5554-42FB-B03E-39F5DBC370BA}</a:tableStyleId>
              </a:tblPr>
              <a:tblGrid>
                <a:gridCol w="802966">
                  <a:extLst>
                    <a:ext uri="{9D8B030D-6E8A-4147-A177-3AD203B41FA5}">
                      <a16:colId xmlns:a16="http://schemas.microsoft.com/office/drawing/2014/main" val="20000"/>
                    </a:ext>
                  </a:extLst>
                </a:gridCol>
                <a:gridCol w="1841388">
                  <a:extLst>
                    <a:ext uri="{9D8B030D-6E8A-4147-A177-3AD203B41FA5}">
                      <a16:colId xmlns:a16="http://schemas.microsoft.com/office/drawing/2014/main" val="20001"/>
                    </a:ext>
                  </a:extLst>
                </a:gridCol>
                <a:gridCol w="2146453">
                  <a:extLst>
                    <a:ext uri="{9D8B030D-6E8A-4147-A177-3AD203B41FA5}">
                      <a16:colId xmlns:a16="http://schemas.microsoft.com/office/drawing/2014/main" val="20002"/>
                    </a:ext>
                  </a:extLst>
                </a:gridCol>
                <a:gridCol w="2355942">
                  <a:extLst>
                    <a:ext uri="{9D8B030D-6E8A-4147-A177-3AD203B41FA5}">
                      <a16:colId xmlns:a16="http://schemas.microsoft.com/office/drawing/2014/main" val="20003"/>
                    </a:ext>
                  </a:extLst>
                </a:gridCol>
                <a:gridCol w="2355942">
                  <a:extLst>
                    <a:ext uri="{9D8B030D-6E8A-4147-A177-3AD203B41FA5}">
                      <a16:colId xmlns:a16="http://schemas.microsoft.com/office/drawing/2014/main" val="20004"/>
                    </a:ext>
                  </a:extLst>
                </a:gridCol>
              </a:tblGrid>
              <a:tr h="549695">
                <a:tc>
                  <a:txBody>
                    <a:bodyPr/>
                    <a:lstStyle/>
                    <a:p>
                      <a:pPr algn="ctr"/>
                      <a:r>
                        <a:rPr lang="zh-CN" altLang="en-US" sz="2400" dirty="0"/>
                        <a:t>序号</a:t>
                      </a:r>
                      <a:endParaRPr lang="zh-CN" altLang="en-US" sz="2400" dirty="0">
                        <a:latin typeface="+mn-ea"/>
                        <a:ea typeface="+mn-ea"/>
                      </a:endParaRPr>
                    </a:p>
                  </a:txBody>
                  <a:tcPr anchor="ctr"/>
                </a:tc>
                <a:tc>
                  <a:txBody>
                    <a:bodyPr/>
                    <a:lstStyle/>
                    <a:p>
                      <a:pPr algn="ctr"/>
                      <a:r>
                        <a:rPr lang="zh-CN" altLang="en-US" sz="2400" dirty="0"/>
                        <a:t>专业课类型</a:t>
                      </a:r>
                      <a:endParaRPr lang="zh-CN" altLang="en-US" sz="240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t>开课学期</a:t>
                      </a:r>
                      <a:endParaRPr lang="zh-CN" altLang="en-US" sz="2400" dirty="0">
                        <a:latin typeface="+mn-ea"/>
                        <a:ea typeface="+mn-ea"/>
                      </a:endParaRPr>
                    </a:p>
                  </a:txBody>
                  <a:tcPr anchor="ctr"/>
                </a:tc>
                <a:tc>
                  <a:txBody>
                    <a:bodyPr/>
                    <a:lstStyle/>
                    <a:p>
                      <a:pPr algn="ctr"/>
                      <a:r>
                        <a:rPr lang="zh-CN" altLang="en-US" sz="2400" dirty="0"/>
                        <a:t>备注</a:t>
                      </a:r>
                      <a:endParaRPr lang="zh-CN" altLang="en-US" sz="2400" dirty="0">
                        <a:latin typeface="+mn-ea"/>
                        <a:ea typeface="+mn-ea"/>
                      </a:endParaRPr>
                    </a:p>
                  </a:txBody>
                  <a:tcPr anchor="ctr"/>
                </a:tc>
                <a:tc>
                  <a:txBody>
                    <a:bodyPr/>
                    <a:lstStyle/>
                    <a:p>
                      <a:pPr algn="ctr"/>
                      <a:r>
                        <a:rPr lang="zh-CN" altLang="en-US" sz="2400" dirty="0"/>
                        <a:t>说明</a:t>
                      </a:r>
                      <a:endParaRPr lang="zh-CN" altLang="en-US" sz="2400" dirty="0">
                        <a:latin typeface="+mn-ea"/>
                        <a:ea typeface="+mn-ea"/>
                      </a:endParaRPr>
                    </a:p>
                  </a:txBody>
                  <a:tcPr anchor="ctr"/>
                </a:tc>
                <a:extLst>
                  <a:ext uri="{0D108BD9-81ED-4DB2-BD59-A6C34878D82A}">
                    <a16:rowId xmlns:a16="http://schemas.microsoft.com/office/drawing/2014/main" val="10000"/>
                  </a:ext>
                </a:extLst>
              </a:tr>
              <a:tr h="377494">
                <a:tc>
                  <a:txBody>
                    <a:bodyPr/>
                    <a:lstStyle/>
                    <a:p>
                      <a:pPr algn="ctr"/>
                      <a:r>
                        <a:rPr lang="en-US" altLang="zh-CN" sz="1600" dirty="0"/>
                        <a:t>1</a:t>
                      </a:r>
                      <a:endParaRPr lang="zh-CN" altLang="en-US" sz="1600" dirty="0">
                        <a:latin typeface="+mn-ea"/>
                        <a:ea typeface="+mn-ea"/>
                      </a:endParaRPr>
                    </a:p>
                  </a:txBody>
                  <a:tcPr anchor="ctr"/>
                </a:tc>
                <a:tc>
                  <a:txBody>
                    <a:bodyPr/>
                    <a:lstStyle/>
                    <a:p>
                      <a:pPr algn="ctr"/>
                      <a:r>
                        <a:rPr lang="zh-CN" altLang="en-US" sz="1600" dirty="0"/>
                        <a:t>一级学科核心课</a:t>
                      </a:r>
                      <a:endParaRPr lang="zh-CN" altLang="en-US" sz="1600" dirty="0">
                        <a:latin typeface="+mn-ea"/>
                        <a:ea typeface="+mn-ea"/>
                      </a:endParaRPr>
                    </a:p>
                  </a:txBody>
                  <a:tcPr anchor="ctr"/>
                </a:tc>
                <a:tc rowSpan="6">
                  <a:txBody>
                    <a:bodyPr/>
                    <a:lstStyle/>
                    <a:p>
                      <a:pPr algn="ctr"/>
                      <a:r>
                        <a:rPr lang="zh-CN" altLang="en-US" sz="1600" dirty="0"/>
                        <a:t>秋季和春季学期开设</a:t>
                      </a:r>
                      <a:endParaRPr lang="zh-CN" altLang="en-US" sz="1600" dirty="0">
                        <a:latin typeface="+mn-ea"/>
                        <a:ea typeface="+mn-ea"/>
                      </a:endParaRPr>
                    </a:p>
                  </a:txBody>
                  <a:tcPr anchor="ctr"/>
                </a:tc>
                <a:tc rowSpan="6">
                  <a:txBody>
                    <a:bodyPr/>
                    <a:lstStyle/>
                    <a:p>
                      <a:pPr algn="ctr">
                        <a:lnSpc>
                          <a:spcPct val="130000"/>
                        </a:lnSpc>
                      </a:pPr>
                      <a:r>
                        <a:rPr kumimoji="0" lang="zh-CN" altLang="en-US" sz="1600" u="none" strike="noStrike" kern="1200" cap="none" spc="0" normalizeH="0" baseline="0" noProof="0" dirty="0">
                          <a:ln>
                            <a:noFill/>
                          </a:ln>
                          <a:effectLst/>
                          <a:uLnTx/>
                          <a:uFillTx/>
                        </a:rPr>
                        <a:t>可作为学位课或非学位课修读</a:t>
                      </a:r>
                      <a:endParaRPr lang="zh-CN" altLang="en-US" sz="1600" i="1" dirty="0">
                        <a:solidFill>
                          <a:srgbClr val="FF0000"/>
                        </a:solidFill>
                        <a:latin typeface="+mn-ea"/>
                        <a:ea typeface="+mn-ea"/>
                      </a:endParaRPr>
                    </a:p>
                  </a:txBody>
                  <a:tcPr anchor="ctr"/>
                </a:tc>
                <a:tc rowSpan="9">
                  <a:txBody>
                    <a:bodyPr/>
                    <a:lstStyle/>
                    <a:p>
                      <a:pPr algn="ctr">
                        <a:lnSpc>
                          <a:spcPct val="130000"/>
                        </a:lnSpc>
                      </a:pPr>
                      <a:r>
                        <a:rPr lang="zh-CN" altLang="en-US" sz="1600" dirty="0"/>
                        <a:t>部分课程限选</a:t>
                      </a:r>
                    </a:p>
                    <a:p>
                      <a:pPr algn="ctr">
                        <a:lnSpc>
                          <a:spcPct val="130000"/>
                        </a:lnSpc>
                      </a:pPr>
                      <a:r>
                        <a:rPr lang="zh-CN" altLang="en-US" sz="1600" dirty="0"/>
                        <a:t>先到先得</a:t>
                      </a:r>
                      <a:endParaRPr lang="zh-CN" altLang="en-US" sz="1600" i="0" dirty="0">
                        <a:solidFill>
                          <a:schemeClr val="tx1"/>
                        </a:solidFill>
                        <a:latin typeface="+mn-ea"/>
                        <a:ea typeface="+mn-ea"/>
                      </a:endParaRPr>
                    </a:p>
                  </a:txBody>
                  <a:tcPr anchor="ctr"/>
                </a:tc>
                <a:extLst>
                  <a:ext uri="{0D108BD9-81ED-4DB2-BD59-A6C34878D82A}">
                    <a16:rowId xmlns:a16="http://schemas.microsoft.com/office/drawing/2014/main" val="10001"/>
                  </a:ext>
                </a:extLst>
              </a:tr>
              <a:tr h="377494">
                <a:tc>
                  <a:txBody>
                    <a:bodyPr/>
                    <a:lstStyle/>
                    <a:p>
                      <a:pPr algn="ctr"/>
                      <a:r>
                        <a:rPr lang="en-US" altLang="zh-CN" sz="1600" dirty="0"/>
                        <a:t>2</a:t>
                      </a:r>
                      <a:endParaRPr lang="zh-CN" altLang="en-US" sz="1600" dirty="0">
                        <a:latin typeface="+mn-ea"/>
                        <a:ea typeface="+mn-ea"/>
                      </a:endParaRPr>
                    </a:p>
                  </a:txBody>
                  <a:tcPr anchor="ctr"/>
                </a:tc>
                <a:tc>
                  <a:txBody>
                    <a:bodyPr/>
                    <a:lstStyle/>
                    <a:p>
                      <a:pPr algn="ctr"/>
                      <a:r>
                        <a:rPr lang="zh-CN" altLang="en-US" sz="1600" dirty="0"/>
                        <a:t>一级学科普及课</a:t>
                      </a:r>
                      <a:endParaRPr lang="zh-CN" altLang="en-US" sz="1600" dirty="0">
                        <a:latin typeface="+mn-ea"/>
                        <a:ea typeface="+mn-ea"/>
                      </a:endParaRPr>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377494">
                <a:tc>
                  <a:txBody>
                    <a:bodyPr/>
                    <a:lstStyle/>
                    <a:p>
                      <a:pPr algn="ctr"/>
                      <a:r>
                        <a:rPr lang="en-US" altLang="zh-CN" sz="1600" dirty="0"/>
                        <a:t>3</a:t>
                      </a:r>
                      <a:endParaRPr lang="zh-CN" altLang="en-US" sz="1600" dirty="0">
                        <a:latin typeface="+mn-ea"/>
                        <a:ea typeface="+mn-ea"/>
                      </a:endParaRPr>
                    </a:p>
                  </a:txBody>
                  <a:tcPr anchor="ctr"/>
                </a:tc>
                <a:tc>
                  <a:txBody>
                    <a:bodyPr/>
                    <a:lstStyle/>
                    <a:p>
                      <a:pPr algn="ctr"/>
                      <a:r>
                        <a:rPr lang="zh-CN" altLang="en-US" sz="1600" dirty="0"/>
                        <a:t>一级学科研讨课</a:t>
                      </a:r>
                      <a:endParaRPr lang="zh-CN" altLang="en-US" sz="1600" dirty="0">
                        <a:latin typeface="+mn-ea"/>
                        <a:ea typeface="+mn-ea"/>
                      </a:endParaRPr>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377494">
                <a:tc>
                  <a:txBody>
                    <a:bodyPr/>
                    <a:lstStyle/>
                    <a:p>
                      <a:pPr algn="ctr"/>
                      <a:r>
                        <a:rPr lang="en-US" altLang="zh-CN" sz="1600" dirty="0"/>
                        <a:t>4</a:t>
                      </a:r>
                      <a:endParaRPr lang="zh-CN" altLang="en-US" sz="1600" dirty="0">
                        <a:latin typeface="+mn-ea"/>
                        <a:ea typeface="+mn-ea"/>
                      </a:endParaRPr>
                    </a:p>
                  </a:txBody>
                  <a:tcPr anchor="ctr"/>
                </a:tc>
                <a:tc>
                  <a:txBody>
                    <a:bodyPr/>
                    <a:lstStyle/>
                    <a:p>
                      <a:pPr algn="ctr"/>
                      <a:r>
                        <a:rPr lang="zh-CN" altLang="en-US" sz="1600" dirty="0"/>
                        <a:t>专业核心课</a:t>
                      </a:r>
                      <a:endParaRPr lang="zh-CN" altLang="en-US" sz="1600" dirty="0">
                        <a:latin typeface="+mn-ea"/>
                        <a:ea typeface="+mn-ea"/>
                      </a:endParaRPr>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377494">
                <a:tc>
                  <a:txBody>
                    <a:bodyPr/>
                    <a:lstStyle/>
                    <a:p>
                      <a:pPr algn="ctr"/>
                      <a:r>
                        <a:rPr lang="en-US" altLang="zh-CN" sz="1600" dirty="0"/>
                        <a:t>5</a:t>
                      </a:r>
                      <a:endParaRPr lang="zh-CN" altLang="en-US" sz="1600" dirty="0">
                        <a:latin typeface="+mn-ea"/>
                        <a:ea typeface="+mn-ea"/>
                      </a:endParaRPr>
                    </a:p>
                  </a:txBody>
                  <a:tcPr anchor="ctr"/>
                </a:tc>
                <a:tc>
                  <a:txBody>
                    <a:bodyPr/>
                    <a:lstStyle/>
                    <a:p>
                      <a:pPr algn="ctr"/>
                      <a:r>
                        <a:rPr lang="zh-CN" altLang="en-US" sz="1600" dirty="0"/>
                        <a:t>专业普及课</a:t>
                      </a:r>
                      <a:endParaRPr lang="zh-CN" altLang="en-US" sz="1600" dirty="0">
                        <a:latin typeface="+mn-ea"/>
                        <a:ea typeface="+mn-ea"/>
                      </a:endParaRPr>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377494">
                <a:tc>
                  <a:txBody>
                    <a:bodyPr/>
                    <a:lstStyle/>
                    <a:p>
                      <a:pPr algn="ctr"/>
                      <a:r>
                        <a:rPr lang="en-US" altLang="zh-CN" sz="1600" dirty="0"/>
                        <a:t>6</a:t>
                      </a:r>
                      <a:endParaRPr lang="zh-CN" altLang="en-US" sz="1600" dirty="0">
                        <a:latin typeface="+mn-ea"/>
                        <a:ea typeface="+mn-ea"/>
                      </a:endParaRPr>
                    </a:p>
                  </a:txBody>
                  <a:tcPr anchor="ctr"/>
                </a:tc>
                <a:tc>
                  <a:txBody>
                    <a:bodyPr/>
                    <a:lstStyle/>
                    <a:p>
                      <a:pPr algn="ctr"/>
                      <a:r>
                        <a:rPr lang="zh-CN" altLang="en-US" sz="1600" dirty="0"/>
                        <a:t>专业研讨课</a:t>
                      </a:r>
                      <a:endParaRPr lang="zh-CN" altLang="en-US" sz="1600" dirty="0">
                        <a:latin typeface="+mn-ea"/>
                        <a:ea typeface="+mn-ea"/>
                      </a:endParaRPr>
                    </a:p>
                  </a:txBody>
                  <a:tcPr anchor="ct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399353">
                <a:tc>
                  <a:txBody>
                    <a:bodyPr/>
                    <a:lstStyle/>
                    <a:p>
                      <a:pPr algn="ctr"/>
                      <a:r>
                        <a:rPr lang="en-US" altLang="zh-CN" sz="1600" dirty="0"/>
                        <a:t>7</a:t>
                      </a:r>
                      <a:endParaRPr lang="zh-CN" altLang="en-US" sz="1600" dirty="0">
                        <a:latin typeface="+mn-ea"/>
                        <a:ea typeface="+mn-ea"/>
                      </a:endParaRPr>
                    </a:p>
                  </a:txBody>
                  <a:tcPr anchor="ctr"/>
                </a:tc>
                <a:tc>
                  <a:txBody>
                    <a:bodyPr/>
                    <a:lstStyle/>
                    <a:p>
                      <a:pPr algn="ctr"/>
                      <a:r>
                        <a:rPr lang="zh-CN" altLang="en-US" sz="1600" dirty="0"/>
                        <a:t>实验课</a:t>
                      </a:r>
                      <a:endParaRPr lang="zh-CN" altLang="en-US" sz="1600" dirty="0">
                        <a:latin typeface="+mn-ea"/>
                        <a:ea typeface="+mn-ea"/>
                      </a:endParaRPr>
                    </a:p>
                  </a:txBody>
                  <a:tcPr anchor="ctr"/>
                </a:tc>
                <a:tc>
                  <a:txBody>
                    <a:bodyPr/>
                    <a:lstStyle/>
                    <a:p>
                      <a:pPr algn="ctr"/>
                      <a:r>
                        <a:rPr lang="zh-CN" altLang="en-US" sz="1600" dirty="0"/>
                        <a:t>秋季和春季学期开设</a:t>
                      </a:r>
                      <a:endParaRPr lang="zh-CN" altLang="en-US" sz="1600" dirty="0">
                        <a:latin typeface="+mn-ea"/>
                        <a:ea typeface="+mn-ea"/>
                      </a:endParaRPr>
                    </a:p>
                  </a:txBody>
                  <a:tcPr anchor="ctr"/>
                </a:tc>
                <a:tc rowSpan="3">
                  <a:txBody>
                    <a:bodyPr/>
                    <a:lstStyle/>
                    <a:p>
                      <a:pPr algn="ctr"/>
                      <a:r>
                        <a:rPr lang="zh-CN" altLang="en-US" sz="1600" dirty="0"/>
                        <a:t>只能作为专业选修课（非学位课）修读</a:t>
                      </a:r>
                      <a:endParaRPr lang="zh-CN" altLang="en-US" sz="1600" dirty="0">
                        <a:latin typeface="+mn-ea"/>
                        <a:ea typeface="+mn-ea"/>
                      </a:endParaRPr>
                    </a:p>
                  </a:txBody>
                  <a:tcPr anchor="ctr"/>
                </a:tc>
                <a:tc vMerge="1">
                  <a:txBody>
                    <a:bodyPr/>
                    <a:lstStyle/>
                    <a:p>
                      <a:endParaRPr lang="zh-CN"/>
                    </a:p>
                  </a:txBody>
                  <a:tcPr anchor="ctr"/>
                </a:tc>
                <a:extLst>
                  <a:ext uri="{0D108BD9-81ED-4DB2-BD59-A6C34878D82A}">
                    <a16:rowId xmlns:a16="http://schemas.microsoft.com/office/drawing/2014/main" val="10007"/>
                  </a:ext>
                </a:extLst>
              </a:tr>
              <a:tr h="399353">
                <a:tc>
                  <a:txBody>
                    <a:bodyPr/>
                    <a:lstStyle/>
                    <a:p>
                      <a:pPr algn="ctr"/>
                      <a:r>
                        <a:rPr lang="en-US" altLang="zh-CN" sz="1600" dirty="0"/>
                        <a:t>8</a:t>
                      </a:r>
                      <a:endParaRPr lang="zh-CN" altLang="en-US" sz="1600" dirty="0">
                        <a:latin typeface="+mn-ea"/>
                        <a:ea typeface="+mn-ea"/>
                      </a:endParaRPr>
                    </a:p>
                  </a:txBody>
                  <a:tcPr anchor="ctr"/>
                </a:tc>
                <a:tc>
                  <a:txBody>
                    <a:bodyPr/>
                    <a:lstStyle/>
                    <a:p>
                      <a:pPr algn="ctr"/>
                      <a:r>
                        <a:rPr lang="zh-CN" altLang="en-US" sz="1600" dirty="0"/>
                        <a:t>高级强化课</a:t>
                      </a:r>
                      <a:endParaRPr lang="zh-CN" altLang="en-US" sz="1600" dirty="0">
                        <a:latin typeface="+mn-ea"/>
                        <a:ea typeface="+mn-ea"/>
                      </a:endParaRPr>
                    </a:p>
                  </a:txBody>
                  <a:tcPr anchor="ctr"/>
                </a:tc>
                <a:tc>
                  <a:txBody>
                    <a:bodyPr/>
                    <a:lstStyle/>
                    <a:p>
                      <a:pPr algn="ctr"/>
                      <a:r>
                        <a:rPr lang="zh-CN" altLang="en-US" sz="1600" dirty="0"/>
                        <a:t>夏季学期开设</a:t>
                      </a:r>
                      <a:endParaRPr lang="zh-CN" altLang="en-US" sz="1600" dirty="0">
                        <a:latin typeface="+mn-ea"/>
                        <a:ea typeface="+mn-ea"/>
                      </a:endParaRPr>
                    </a:p>
                  </a:txBody>
                  <a:tcPr anchor="ctr"/>
                </a:tc>
                <a:tc vMerge="1">
                  <a:txBody>
                    <a:bodyPr/>
                    <a:lstStyle/>
                    <a:p>
                      <a:endParaRPr lang="zh-CN"/>
                    </a:p>
                  </a:txBody>
                  <a:tcPr anchor="ctr">
                    <a:solidFill>
                      <a:schemeClr val="accent1">
                        <a:lumMod val="40000"/>
                        <a:lumOff val="60000"/>
                      </a:schemeClr>
                    </a:solidFill>
                  </a:tcPr>
                </a:tc>
                <a:tc vMerge="1">
                  <a:txBody>
                    <a:bodyPr/>
                    <a:lstStyle/>
                    <a:p>
                      <a:endParaRPr lang="zh-CN"/>
                    </a:p>
                  </a:txBody>
                  <a:tcPr/>
                </a:tc>
                <a:extLst>
                  <a:ext uri="{0D108BD9-81ED-4DB2-BD59-A6C34878D82A}">
                    <a16:rowId xmlns:a16="http://schemas.microsoft.com/office/drawing/2014/main" val="10008"/>
                  </a:ext>
                </a:extLst>
              </a:tr>
              <a:tr h="399353">
                <a:tc>
                  <a:txBody>
                    <a:bodyPr/>
                    <a:lstStyle/>
                    <a:p>
                      <a:pPr algn="ctr"/>
                      <a:r>
                        <a:rPr lang="en-US" altLang="zh-CN" sz="1600" dirty="0"/>
                        <a:t>9</a:t>
                      </a:r>
                      <a:endParaRPr lang="zh-CN" altLang="en-US" sz="1600" dirty="0">
                        <a:latin typeface="+mn-ea"/>
                        <a:ea typeface="+mn-ea"/>
                      </a:endParaRPr>
                    </a:p>
                  </a:txBody>
                  <a:tcPr anchor="ctr"/>
                </a:tc>
                <a:tc>
                  <a:txBody>
                    <a:bodyPr/>
                    <a:lstStyle/>
                    <a:p>
                      <a:pPr algn="ctr"/>
                      <a:r>
                        <a:rPr lang="zh-CN" altLang="en-US" sz="1600" dirty="0"/>
                        <a:t>科学前沿讲座</a:t>
                      </a:r>
                      <a:endParaRPr lang="zh-CN" altLang="en-US" sz="1600" dirty="0">
                        <a:latin typeface="+mn-ea"/>
                        <a:ea typeface="+mn-ea"/>
                      </a:endParaRPr>
                    </a:p>
                  </a:txBody>
                  <a:tcPr anchor="ctr"/>
                </a:tc>
                <a:tc>
                  <a:txBody>
                    <a:bodyPr/>
                    <a:lstStyle/>
                    <a:p>
                      <a:pPr algn="ctr"/>
                      <a:r>
                        <a:rPr lang="zh-CN" altLang="en-US" sz="1600" dirty="0"/>
                        <a:t>全学年开设</a:t>
                      </a:r>
                      <a:endParaRPr lang="zh-CN" altLang="en-US" sz="1600" dirty="0">
                        <a:latin typeface="+mn-ea"/>
                        <a:ea typeface="+mn-ea"/>
                      </a:endParaRPr>
                    </a:p>
                  </a:txBody>
                  <a:tcPr anchor="ctr"/>
                </a:tc>
                <a:tc vMerge="1">
                  <a:txBody>
                    <a:bodyPr/>
                    <a:lstStyle/>
                    <a:p>
                      <a:endParaRPr lang="zh-CN"/>
                    </a:p>
                  </a:txBody>
                  <a:tcPr anchor="ctr">
                    <a:solidFill>
                      <a:schemeClr val="bg2">
                        <a:lumMod val="75000"/>
                      </a:schemeClr>
                    </a:solidFill>
                  </a:tcPr>
                </a:tc>
                <a:tc vMerge="1">
                  <a:txBody>
                    <a:bodyPr/>
                    <a:lstStyle/>
                    <a:p>
                      <a:endParaRPr lang="zh-CN"/>
                    </a:p>
                  </a:txBody>
                  <a:tcPr/>
                </a:tc>
                <a:extLst>
                  <a:ext uri="{0D108BD9-81ED-4DB2-BD59-A6C34878D82A}">
                    <a16:rowId xmlns:a16="http://schemas.microsoft.com/office/drawing/2014/main" val="10009"/>
                  </a:ext>
                </a:extLst>
              </a:tr>
            </a:tbl>
          </a:graphicData>
        </a:graphic>
      </p:graphicFrame>
      <p:sp>
        <p:nvSpPr>
          <p:cNvPr id="3" name="文本框 2"/>
          <p:cNvSpPr txBox="1"/>
          <p:nvPr/>
        </p:nvSpPr>
        <p:spPr>
          <a:xfrm>
            <a:off x="1468581" y="5569528"/>
            <a:ext cx="8661345" cy="414985"/>
          </a:xfrm>
          <a:prstGeom prst="rect">
            <a:avLst/>
          </a:prstGeom>
          <a:solidFill>
            <a:schemeClr val="bg1"/>
          </a:solidFill>
          <a:ln>
            <a:noFill/>
          </a:ln>
        </p:spPr>
        <p:style>
          <a:lnRef idx="1">
            <a:schemeClr val="accent4"/>
          </a:lnRef>
          <a:fillRef idx="2">
            <a:schemeClr val="accent4"/>
          </a:fillRef>
          <a:effectRef idx="1">
            <a:schemeClr val="accent4"/>
          </a:effectRef>
          <a:fontRef idx="minor">
            <a:schemeClr val="dk1"/>
          </a:fontRef>
        </p:style>
        <p:txBody>
          <a:bodyPr wrap="none" rtlCol="0">
            <a:spAutoFit/>
          </a:bodyPr>
          <a:lstStyle/>
          <a:p>
            <a:pPr lvl="0">
              <a:lnSpc>
                <a:spcPct val="130000"/>
              </a:lnSpc>
            </a:pPr>
            <a:r>
              <a:rPr lang="zh-CN" altLang="en-US" sz="1600" b="1" i="1" dirty="0">
                <a:solidFill>
                  <a:srgbClr val="FF0000"/>
                </a:solidFill>
              </a:rPr>
              <a:t>专业学位课</a:t>
            </a:r>
            <a:r>
              <a:rPr lang="zh-CN" altLang="zh-CN" sz="1600" b="1" i="1" dirty="0">
                <a:solidFill>
                  <a:srgbClr val="FF0000"/>
                </a:solidFill>
              </a:rPr>
              <a:t>须选择本学科的专业类课程以及经导师和培养单位审核的相关学科的专业类课程</a:t>
            </a:r>
            <a:r>
              <a:rPr lang="zh-CN" altLang="en-US" sz="1600" b="1" i="1" dirty="0">
                <a:solidFill>
                  <a:srgbClr val="FF0000"/>
                </a:solidFill>
              </a:rPr>
              <a:t>。</a:t>
            </a:r>
            <a:r>
              <a:rPr lang="en-US" altLang="zh-CN" b="1" dirty="0"/>
              <a:t> </a:t>
            </a:r>
            <a:endParaRPr lang="zh-CN" alt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1365"/>
            <a:ext cx="10515600" cy="1006223"/>
          </a:xfrm>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核心课与普及课</a:t>
            </a:r>
            <a:endParaRPr lang="zh-CN" altLang="en-US" dirty="0">
              <a:solidFill>
                <a:srgbClr val="C00000"/>
              </a:solidFill>
            </a:endParaRPr>
          </a:p>
        </p:txBody>
      </p:sp>
      <p:graphicFrame>
        <p:nvGraphicFramePr>
          <p:cNvPr id="5" name="表格 4"/>
          <p:cNvGraphicFramePr>
            <a:graphicFrameLocks noGrp="1"/>
          </p:cNvGraphicFramePr>
          <p:nvPr>
            <p:custDataLst>
              <p:tags r:id="rId1"/>
            </p:custDataLst>
            <p:extLst>
              <p:ext uri="{D42A27DB-BD31-4B8C-83A1-F6EECF244321}">
                <p14:modId xmlns:p14="http://schemas.microsoft.com/office/powerpoint/2010/main" val="2181311846"/>
              </p:ext>
            </p:extLst>
          </p:nvPr>
        </p:nvGraphicFramePr>
        <p:xfrm>
          <a:off x="489284" y="1307958"/>
          <a:ext cx="11169316" cy="4658733"/>
        </p:xfrm>
        <a:graphic>
          <a:graphicData uri="http://schemas.openxmlformats.org/drawingml/2006/table">
            <a:tbl>
              <a:tblPr firstRow="1" bandRow="1">
                <a:tableStyleId>{21E4AEA4-8DFA-4A89-87EB-49C32662AFE0}</a:tableStyleId>
              </a:tblPr>
              <a:tblGrid>
                <a:gridCol w="1208827">
                  <a:extLst>
                    <a:ext uri="{9D8B030D-6E8A-4147-A177-3AD203B41FA5}">
                      <a16:colId xmlns:a16="http://schemas.microsoft.com/office/drawing/2014/main" val="20000"/>
                    </a:ext>
                  </a:extLst>
                </a:gridCol>
                <a:gridCol w="1486941">
                  <a:extLst>
                    <a:ext uri="{9D8B030D-6E8A-4147-A177-3AD203B41FA5}">
                      <a16:colId xmlns:a16="http://schemas.microsoft.com/office/drawing/2014/main" val="20001"/>
                    </a:ext>
                  </a:extLst>
                </a:gridCol>
                <a:gridCol w="8473548">
                  <a:extLst>
                    <a:ext uri="{9D8B030D-6E8A-4147-A177-3AD203B41FA5}">
                      <a16:colId xmlns:a16="http://schemas.microsoft.com/office/drawing/2014/main" val="20002"/>
                    </a:ext>
                  </a:extLst>
                </a:gridCol>
              </a:tblGrid>
              <a:tr h="493241">
                <a:tc rowSpan="4">
                  <a:txBody>
                    <a:bodyPr/>
                    <a:lstStyle/>
                    <a:p>
                      <a:pPr marL="0" algn="ctr" defTabSz="914400" rtl="0" eaLnBrk="1" latinLnBrk="0" hangingPunct="1"/>
                      <a:r>
                        <a:rPr lang="zh-CN" altLang="en-US" sz="1600" kern="1200" dirty="0"/>
                        <a:t>核心课</a:t>
                      </a:r>
                      <a:endParaRPr lang="zh-CN" altLang="en-US" sz="1600" kern="1200" dirty="0">
                        <a:solidFill>
                          <a:schemeClr val="dk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algn="ctr" defTabSz="914400" rtl="0" eaLnBrk="1" latinLnBrk="0" hangingPunct="1"/>
                      <a:r>
                        <a:rPr lang="zh-CN" altLang="en-US" sz="1600" b="0" kern="1200" dirty="0">
                          <a:solidFill>
                            <a:schemeClr val="dk1"/>
                          </a:solidFill>
                          <a:latin typeface="+mn-lt"/>
                          <a:ea typeface="+mn-ea"/>
                          <a:cs typeface="+mn-cs"/>
                        </a:rPr>
                        <a:t>课程介绍</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algn="l" defTabSz="914400" rtl="0" eaLnBrk="1" latinLnBrk="0" hangingPunct="1"/>
                      <a:r>
                        <a:rPr lang="zh-CN" altLang="en-US" sz="1600" b="0" kern="1200" dirty="0">
                          <a:solidFill>
                            <a:schemeClr val="dk1"/>
                          </a:solidFill>
                          <a:latin typeface="+mn-lt"/>
                          <a:ea typeface="+mn-ea"/>
                          <a:cs typeface="+mn-cs"/>
                        </a:rPr>
                        <a:t>本学科</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专业学生的必修学位课</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也可作为其它学科</a:t>
                      </a:r>
                      <a:r>
                        <a:rPr lang="en-US" altLang="zh-CN" sz="1600" b="0" kern="1200" dirty="0">
                          <a:solidFill>
                            <a:schemeClr val="dk1"/>
                          </a:solidFill>
                          <a:latin typeface="+mn-lt"/>
                          <a:ea typeface="+mn-ea"/>
                          <a:cs typeface="+mn-cs"/>
                        </a:rPr>
                        <a:t>/</a:t>
                      </a:r>
                      <a:r>
                        <a:rPr lang="zh-CN" altLang="en-US" sz="1600" b="0" kern="1200" dirty="0">
                          <a:solidFill>
                            <a:schemeClr val="dk1"/>
                          </a:solidFill>
                          <a:latin typeface="+mn-lt"/>
                          <a:ea typeface="+mn-ea"/>
                          <a:cs typeface="+mn-cs"/>
                        </a:rPr>
                        <a:t>专业的普及课。</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extLst>
                  <a:ext uri="{0D108BD9-81ED-4DB2-BD59-A6C34878D82A}">
                    <a16:rowId xmlns:a16="http://schemas.microsoft.com/office/drawing/2014/main" val="10000"/>
                  </a:ext>
                </a:extLst>
              </a:tr>
              <a:tr h="2317863">
                <a:tc vMerge="1">
                  <a:txBody>
                    <a:bodyPr/>
                    <a:lstStyle/>
                    <a:p>
                      <a:endParaRPr lang="zh-CN"/>
                    </a:p>
                  </a:txBody>
                  <a:tcPr/>
                </a:tc>
                <a:tc rowSpan="3">
                  <a:txBody>
                    <a:bodyPr/>
                    <a:lstStyle/>
                    <a:p>
                      <a:pPr algn="ctr"/>
                      <a:r>
                        <a:rPr lang="zh-CN" altLang="en-US" sz="1600" dirty="0"/>
                        <a:t>选课要求</a:t>
                      </a:r>
                      <a:endParaRPr lang="zh-CN" altLang="en-US" sz="16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ts val="2800"/>
                        </a:lnSpc>
                        <a:buFont typeface="Wingdings" panose="05000000000000000000" pitchFamily="2" charset="2"/>
                        <a:buChar char="u"/>
                      </a:pPr>
                      <a:r>
                        <a:rPr lang="zh-CN" altLang="en-US" sz="1600" dirty="0"/>
                        <a:t>原则上要求每位同学一学年内修读本学科或本一级学科下所有专业的核心课不少于</a:t>
                      </a:r>
                      <a:r>
                        <a:rPr lang="en-US" altLang="zh-CN" sz="1600" dirty="0"/>
                        <a:t>2</a:t>
                      </a:r>
                      <a:r>
                        <a:rPr lang="zh-CN" altLang="en-US" sz="1600" dirty="0"/>
                        <a:t>门，且必须设为学位课；</a:t>
                      </a:r>
                      <a:endParaRPr lang="en-US" altLang="zh-CN" sz="1600" dirty="0"/>
                    </a:p>
                    <a:p>
                      <a:pPr>
                        <a:lnSpc>
                          <a:spcPts val="2800"/>
                        </a:lnSpc>
                        <a:buFont typeface="Wingdings" panose="05000000000000000000" pitchFamily="2" charset="2"/>
                        <a:buChar char="u"/>
                      </a:pPr>
                      <a:r>
                        <a:rPr lang="zh-CN" altLang="en-US" sz="1600" dirty="0">
                          <a:solidFill>
                            <a:srgbClr val="D76213"/>
                          </a:solidFill>
                          <a:effectLst>
                            <a:outerShdw blurRad="38100" dist="38100" dir="2700000" algn="tl">
                              <a:srgbClr val="000000">
                                <a:alpha val="43137"/>
                              </a:srgbClr>
                            </a:outerShdw>
                          </a:effectLst>
                        </a:rPr>
                        <a:t>学术型研究生</a:t>
                      </a:r>
                      <a:r>
                        <a:rPr lang="zh-CN" altLang="en-US" sz="1600" dirty="0"/>
                        <a:t>可通过“中国科学院大学学位授权点一览表”查询自己专业对应的一级学科，以及该一级学科下的其他二级学科，以上一级学科和二级学科的核心课都可以作为规定的核心课修读；</a:t>
                      </a:r>
                      <a:endParaRPr lang="en-US" altLang="zh-CN" sz="1600" dirty="0"/>
                    </a:p>
                    <a:p>
                      <a:pPr marL="0" marR="0" indent="0" algn="l" defTabSz="914400" rtl="0" eaLnBrk="1" fontAlgn="auto" latinLnBrk="0" hangingPunct="1">
                        <a:lnSpc>
                          <a:spcPts val="2800"/>
                        </a:lnSpc>
                        <a:spcBef>
                          <a:spcPts val="0"/>
                        </a:spcBef>
                        <a:spcAft>
                          <a:spcPts val="0"/>
                        </a:spcAft>
                        <a:buClrTx/>
                        <a:buSzTx/>
                        <a:buFont typeface="Wingdings" panose="05000000000000000000" pitchFamily="2" charset="2"/>
                        <a:buChar char="u"/>
                        <a:defRPr/>
                      </a:pPr>
                      <a:r>
                        <a:rPr lang="zh-CN" altLang="en-US" sz="1600" kern="1200" dirty="0">
                          <a:solidFill>
                            <a:srgbClr val="D76213"/>
                          </a:solidFill>
                          <a:effectLst>
                            <a:outerShdw blurRad="38100" dist="38100" dir="2700000" algn="tl">
                              <a:srgbClr val="000000">
                                <a:alpha val="43137"/>
                              </a:srgbClr>
                            </a:outerShdw>
                          </a:effectLst>
                          <a:latin typeface="+mn-lt"/>
                          <a:ea typeface="+mn-ea"/>
                          <a:cs typeface="+mn-cs"/>
                        </a:rPr>
                        <a:t>专业硕士研究生</a:t>
                      </a:r>
                      <a:r>
                        <a:rPr lang="zh-CN" altLang="en-US" sz="1600" kern="1200" dirty="0">
                          <a:solidFill>
                            <a:schemeClr val="tx1"/>
                          </a:solidFill>
                          <a:latin typeface="+mn-lt"/>
                          <a:ea typeface="+mn-ea"/>
                          <a:cs typeface="+mn-cs"/>
                        </a:rPr>
                        <a:t>按照所在培养单位的培养方案修读核心课程。</a:t>
                      </a:r>
                      <a:endParaRPr lang="en-US" altLang="zh-CN" sz="1600" kern="1200" dirty="0">
                        <a:solidFill>
                          <a:schemeClr val="tx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36124">
                <a:tc vMerge="1">
                  <a:txBody>
                    <a:bodyPr/>
                    <a:lstStyle/>
                    <a:p>
                      <a:endParaRPr lang="zh-CN"/>
                    </a:p>
                  </a:txBody>
                  <a:tcPr/>
                </a:tc>
                <a:tc vMerge="1">
                  <a:txBody>
                    <a:bodyPr/>
                    <a:lstStyle/>
                    <a:p>
                      <a:endParaRPr lang="zh-CN"/>
                    </a:p>
                  </a:txBody>
                  <a:tcPr/>
                </a:tc>
                <a:tc>
                  <a:txBody>
                    <a:bodyPr/>
                    <a:lstStyle/>
                    <a:p>
                      <a:pPr>
                        <a:lnSpc>
                          <a:spcPts val="2800"/>
                        </a:lnSpc>
                      </a:pPr>
                      <a:r>
                        <a:rPr lang="zh-CN" altLang="en-US" sz="1600" dirty="0"/>
                        <a:t>本学年本学科或本一级学科下所有专业的核心课开课门数只有</a:t>
                      </a:r>
                      <a:r>
                        <a:rPr lang="en-US" altLang="zh-CN" sz="1600" dirty="0"/>
                        <a:t>1</a:t>
                      </a:r>
                      <a:r>
                        <a:rPr lang="zh-CN" altLang="en-US" sz="1600" dirty="0"/>
                        <a:t>门的学科</a:t>
                      </a:r>
                      <a:r>
                        <a:rPr lang="en-US" altLang="zh-CN" sz="1600" dirty="0"/>
                        <a:t>/</a:t>
                      </a:r>
                      <a:r>
                        <a:rPr lang="zh-CN" altLang="en-US" sz="1600" dirty="0"/>
                        <a:t>专业，修读全部核心课；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78809">
                <a:tc vMerge="1">
                  <a:txBody>
                    <a:bodyPr/>
                    <a:lstStyle/>
                    <a:p>
                      <a:endParaRPr lang="zh-CN"/>
                    </a:p>
                  </a:txBody>
                  <a:tcPr/>
                </a:tc>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t>未做课程设置的学科</a:t>
                      </a:r>
                      <a:r>
                        <a:rPr lang="en-US" altLang="zh-CN" sz="1600" dirty="0"/>
                        <a:t>/</a:t>
                      </a:r>
                      <a:r>
                        <a:rPr lang="zh-CN" altLang="en-US" sz="1600" dirty="0"/>
                        <a:t>专业，根据导师或培养单位的意见选课。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3269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kern="1200" dirty="0">
                          <a:solidFill>
                            <a:schemeClr val="lt1"/>
                          </a:solidFill>
                          <a:latin typeface="+mn-lt"/>
                          <a:ea typeface="+mn-ea"/>
                          <a:cs typeface="+mn-cs"/>
                        </a:rPr>
                        <a:t>普及课</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9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t>选课要求</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t>根据导师和培养单位意见选择作为学位或非学位课。</a:t>
                      </a:r>
                      <a:endParaRPr lang="zh-CN" altLang="en-US" sz="16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2"/>
          <p:cNvSpPr txBox="1"/>
          <p:nvPr/>
        </p:nvSpPr>
        <p:spPr>
          <a:xfrm>
            <a:off x="5302998" y="6327303"/>
            <a:ext cx="3042821" cy="369332"/>
          </a:xfrm>
          <a:prstGeom prst="rect">
            <a:avLst/>
          </a:prstGeom>
          <a:solidFill>
            <a:schemeClr val="bg1"/>
          </a:solidFill>
        </p:spPr>
        <p:txBody>
          <a:bodyPr wrap="none" rtlCol="0">
            <a:spAutoFit/>
          </a:bodyPr>
          <a:lstStyle/>
          <a:p>
            <a:r>
              <a:rPr lang="en-US" altLang="zh-CN" b="1" dirty="0">
                <a:solidFill>
                  <a:srgbClr val="FF0000"/>
                </a:solidFill>
                <a:latin typeface="+mn-ea"/>
                <a:hlinkClick r:id="rId3"/>
              </a:rPr>
              <a:t>2022-2023</a:t>
            </a:r>
            <a:r>
              <a:rPr lang="zh-CN" altLang="en-US" b="1" dirty="0">
                <a:solidFill>
                  <a:srgbClr val="FF0000"/>
                </a:solidFill>
                <a:latin typeface="+mn-ea"/>
                <a:hlinkClick r:id="rId3"/>
              </a:rPr>
              <a:t>学年核心课列表</a:t>
            </a:r>
            <a:endParaRPr lang="zh-CN" altLang="en-US" b="1" dirty="0">
              <a:solidFill>
                <a:srgbClr val="FF0000"/>
              </a:solidFill>
              <a:latin typeface="+mn-ea"/>
              <a:hlinkClick r:id="rId4" action="ppaction://hlinkfile"/>
            </a:endParaRPr>
          </a:p>
        </p:txBody>
      </p:sp>
      <p:sp>
        <p:nvSpPr>
          <p:cNvPr id="7" name="TextBox 2"/>
          <p:cNvSpPr txBox="1"/>
          <p:nvPr/>
        </p:nvSpPr>
        <p:spPr>
          <a:xfrm>
            <a:off x="4983433" y="6433991"/>
            <a:ext cx="184731" cy="369332"/>
          </a:xfrm>
          <a:prstGeom prst="rect">
            <a:avLst/>
          </a:prstGeom>
          <a:solidFill>
            <a:schemeClr val="bg1"/>
          </a:solidFill>
        </p:spPr>
        <p:txBody>
          <a:bodyPr wrap="none" rtlCol="0">
            <a:spAutoFit/>
          </a:bodyPr>
          <a:lstStyle/>
          <a:p>
            <a:endParaRPr lang="zh-CN" altLang="en-US" b="1" dirty="0">
              <a:latin typeface="+mn-ea"/>
            </a:endParaRPr>
          </a:p>
        </p:txBody>
      </p:sp>
      <p:sp>
        <p:nvSpPr>
          <p:cNvPr id="8" name="TextBox 2"/>
          <p:cNvSpPr txBox="1"/>
          <p:nvPr/>
        </p:nvSpPr>
        <p:spPr>
          <a:xfrm>
            <a:off x="1347537" y="6358687"/>
            <a:ext cx="3671198" cy="369332"/>
          </a:xfrm>
          <a:prstGeom prst="rect">
            <a:avLst/>
          </a:prstGeom>
          <a:solidFill>
            <a:schemeClr val="bg1"/>
          </a:solidFill>
        </p:spPr>
        <p:txBody>
          <a:bodyPr wrap="none" rtlCol="0">
            <a:spAutoFit/>
          </a:bodyPr>
          <a:lstStyle/>
          <a:p>
            <a:r>
              <a:rPr lang="zh-CN" altLang="en-US" b="1" dirty="0">
                <a:latin typeface="+mn-ea"/>
                <a:hlinkClick r:id="rId5"/>
              </a:rPr>
              <a:t>中国科学院大学学位授权点一览表</a:t>
            </a:r>
            <a:endParaRPr lang="zh-CN" altLang="en-US" b="1" dirty="0">
              <a:latin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研讨课</a:t>
            </a:r>
            <a:endParaRPr lang="zh-CN" altLang="en-US" dirty="0">
              <a:solidFill>
                <a:srgbClr val="C00000"/>
              </a:solidFill>
            </a:endParaRPr>
          </a:p>
        </p:txBody>
      </p:sp>
      <p:graphicFrame>
        <p:nvGraphicFramePr>
          <p:cNvPr id="4" name="Group 25"/>
          <p:cNvGraphicFramePr>
            <a:graphicFrameLocks noGrp="1"/>
          </p:cNvGraphicFramePr>
          <p:nvPr>
            <p:ph idx="1"/>
          </p:nvPr>
        </p:nvGraphicFramePr>
        <p:xfrm>
          <a:off x="1301875" y="1564105"/>
          <a:ext cx="9588249" cy="4158963"/>
        </p:xfrm>
        <a:graphic>
          <a:graphicData uri="http://schemas.openxmlformats.org/drawingml/2006/table">
            <a:tbl>
              <a:tblPr firstRow="1" bandRow="1">
                <a:tableStyleId>{00A15C55-8517-42AA-B614-E9B94910E393}</a:tableStyleId>
              </a:tblPr>
              <a:tblGrid>
                <a:gridCol w="2145273">
                  <a:extLst>
                    <a:ext uri="{9D8B030D-6E8A-4147-A177-3AD203B41FA5}">
                      <a16:colId xmlns:a16="http://schemas.microsoft.com/office/drawing/2014/main" val="20000"/>
                    </a:ext>
                  </a:extLst>
                </a:gridCol>
                <a:gridCol w="7442976">
                  <a:extLst>
                    <a:ext uri="{9D8B030D-6E8A-4147-A177-3AD203B41FA5}">
                      <a16:colId xmlns:a16="http://schemas.microsoft.com/office/drawing/2014/main" val="20001"/>
                    </a:ext>
                  </a:extLst>
                </a:gridCol>
              </a:tblGrid>
              <a:tr h="12551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选修课程</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pPr>
                      <a:r>
                        <a:rPr kumimoji="0" lang="zh-CN" altLang="en-US" sz="2000" kern="1200" dirty="0"/>
                        <a:t>根据导师和培养单位意见选择作为学位或非学位课。</a:t>
                      </a:r>
                      <a:endParaRPr kumimoji="0" lang="zh-CN" altLang="en-US" sz="2000" b="1" kern="1200" dirty="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154169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教学方式</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a:t>研讨课以研讨为主、讲授为辅，主持教师讲授课时不超过总学时的</a:t>
                      </a:r>
                      <a:r>
                        <a:rPr kumimoji="0" lang="en-US" sz="2000" kern="1200" dirty="0"/>
                        <a:t>1/3</a:t>
                      </a:r>
                      <a:r>
                        <a:rPr kumimoji="0" lang="zh-CN" altLang="en-US" sz="2000" kern="1200" dirty="0"/>
                        <a:t>，其余时间安排学生研讨或演讲，教师现场指导和点评。</a:t>
                      </a:r>
                      <a:endParaRPr kumimoji="1"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362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限选人数</a:t>
                      </a:r>
                      <a:endParaRPr kumimoji="0" lang="zh-CN" altLang="en-US" sz="2000" b="1" i="0" u="none" strike="noStrike" cap="none" normalizeH="0" baseline="0" dirty="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a:t>研讨课一般应采取小班制</a:t>
                      </a:r>
                      <a:r>
                        <a:rPr kumimoji="1" lang="zh-CN" altLang="en-US" sz="2000" u="none" strike="noStrike" cap="none" normalizeH="0" baseline="0" dirty="0">
                          <a:ln>
                            <a:noFill/>
                          </a:ln>
                          <a:effectLst/>
                        </a:rPr>
                        <a:t>，</a:t>
                      </a:r>
                      <a:r>
                        <a:rPr kumimoji="0" lang="zh-CN" altLang="en-US" sz="2000" kern="1200" dirty="0"/>
                        <a:t>学生报名后可由主持教师在第</a:t>
                      </a:r>
                      <a:r>
                        <a:rPr kumimoji="0" lang="en-US" altLang="zh-CN" sz="2000" kern="1200" dirty="0"/>
                        <a:t>2</a:t>
                      </a:r>
                      <a:r>
                        <a:rPr kumimoji="0" lang="zh-CN" altLang="en-US" sz="2000" kern="1200" dirty="0"/>
                        <a:t>周上课之前在系统筛选确认上课名单。</a:t>
                      </a:r>
                      <a:endParaRPr kumimoji="0" lang="zh-CN" altLang="en-US" sz="2000" b="1" kern="1200" dirty="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（六）专业课</a:t>
            </a:r>
            <a:r>
              <a:rPr lang="en-US" altLang="zh-CN" b="1" dirty="0">
                <a:effectLst>
                  <a:outerShdw blurRad="38100" dist="38100" dir="2700000" algn="tl">
                    <a:srgbClr val="000000">
                      <a:alpha val="43137"/>
                    </a:srgbClr>
                  </a:outerShdw>
                </a:effectLst>
              </a:rPr>
              <a:t>--</a:t>
            </a:r>
            <a:r>
              <a:rPr lang="zh-CN" altLang="en-US" b="1" dirty="0">
                <a:solidFill>
                  <a:srgbClr val="C00000"/>
                </a:solidFill>
                <a:effectLst>
                  <a:outerShdw blurRad="38100" dist="38100" dir="2700000" algn="tl">
                    <a:srgbClr val="000000">
                      <a:alpha val="43137"/>
                    </a:srgbClr>
                  </a:outerShdw>
                </a:effectLst>
              </a:rPr>
              <a:t>科学前沿讲座</a:t>
            </a:r>
            <a:endParaRPr lang="zh-CN" altLang="en-US" dirty="0">
              <a:solidFill>
                <a:srgbClr val="C00000"/>
              </a:solidFill>
            </a:endParaRPr>
          </a:p>
        </p:txBody>
      </p:sp>
      <p:sp>
        <p:nvSpPr>
          <p:cNvPr id="4" name="Rectangle 3"/>
          <p:cNvSpPr>
            <a:spLocks noGrp="1" noChangeArrowheads="1"/>
          </p:cNvSpPr>
          <p:nvPr>
            <p:ph idx="1"/>
          </p:nvPr>
        </p:nvSpPr>
        <p:spPr bwMode="auto">
          <a:xfrm>
            <a:off x="838200" y="1245222"/>
            <a:ext cx="10603832" cy="8151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marL="0">
              <a:buSzPct val="100000"/>
              <a:buNone/>
            </a:pPr>
            <a:endParaRPr lang="en-US" altLang="zh-CN" sz="800" b="1" dirty="0">
              <a:latin typeface="+mn-ea"/>
            </a:endParaRPr>
          </a:p>
          <a:p>
            <a:pPr marL="0">
              <a:buSzPct val="100000"/>
              <a:buNone/>
            </a:pPr>
            <a:r>
              <a:rPr lang="zh-CN" altLang="en-US" sz="2000" b="1" dirty="0">
                <a:solidFill>
                  <a:srgbClr val="0033CC"/>
                </a:solidFill>
                <a:latin typeface="楷体" panose="02010609060101010101" pitchFamily="49" charset="-122"/>
                <a:ea typeface="楷体" panose="02010609060101010101" pitchFamily="49" charset="-122"/>
              </a:rPr>
              <a:t>科学前沿讲座以特定主题的系列讲座方式开展。包括各学院组织开设的专题系列讲座</a:t>
            </a:r>
            <a:r>
              <a:rPr lang="zh-CN" altLang="en-US" sz="2000" b="1" dirty="0">
                <a:solidFill>
                  <a:srgbClr val="0033CC"/>
                </a:solidFill>
              </a:rPr>
              <a:t>。</a:t>
            </a:r>
            <a:endParaRPr lang="en-US" altLang="zh-CN" sz="2000" b="1" dirty="0">
              <a:solidFill>
                <a:srgbClr val="0033CC"/>
              </a:solidFill>
            </a:endParaRPr>
          </a:p>
          <a:p>
            <a:pPr marL="0">
              <a:buSzPct val="100000"/>
              <a:buNone/>
            </a:pPr>
            <a:endParaRPr lang="en-US" altLang="zh-CN" sz="2600" b="1" dirty="0">
              <a:solidFill>
                <a:srgbClr val="0033CC"/>
              </a:solidFill>
              <a:latin typeface="楷体" panose="02010609060101010101" pitchFamily="49" charset="-122"/>
              <a:ea typeface="楷体" panose="02010609060101010101" pitchFamily="49" charset="-122"/>
            </a:endParaRPr>
          </a:p>
          <a:p>
            <a:pPr marL="0">
              <a:buSzPct val="100000"/>
              <a:buNone/>
            </a:pPr>
            <a:endParaRPr lang="en-US" altLang="zh-CN" sz="1000" b="1" dirty="0">
              <a:latin typeface="+mn-ea"/>
            </a:endParaRPr>
          </a:p>
        </p:txBody>
      </p:sp>
      <p:graphicFrame>
        <p:nvGraphicFramePr>
          <p:cNvPr id="5" name="表格 4"/>
          <p:cNvGraphicFramePr>
            <a:graphicFrameLocks noGrp="1"/>
          </p:cNvGraphicFramePr>
          <p:nvPr>
            <p:custDataLst>
              <p:tags r:id="rId1"/>
            </p:custDataLst>
          </p:nvPr>
        </p:nvGraphicFramePr>
        <p:xfrm>
          <a:off x="838200" y="1939925"/>
          <a:ext cx="10515600" cy="4145915"/>
        </p:xfrm>
        <a:graphic>
          <a:graphicData uri="http://schemas.openxmlformats.org/drawingml/2006/table">
            <a:tbl>
              <a:tblPr firstRow="1" bandRow="1">
                <a:tableStyleId>{5C22544A-7EE6-4342-B048-85BDC9FD1C3A}</a:tableStyleId>
              </a:tblPr>
              <a:tblGrid>
                <a:gridCol w="1812925">
                  <a:extLst>
                    <a:ext uri="{9D8B030D-6E8A-4147-A177-3AD203B41FA5}">
                      <a16:colId xmlns:a16="http://schemas.microsoft.com/office/drawing/2014/main" val="20000"/>
                    </a:ext>
                  </a:extLst>
                </a:gridCol>
                <a:gridCol w="8702675">
                  <a:extLst>
                    <a:ext uri="{9D8B030D-6E8A-4147-A177-3AD203B41FA5}">
                      <a16:colId xmlns:a16="http://schemas.microsoft.com/office/drawing/2014/main" val="20001"/>
                    </a:ext>
                  </a:extLst>
                </a:gridCol>
              </a:tblGrid>
              <a:tr h="722630">
                <a:tc>
                  <a:txBody>
                    <a:bodyPr/>
                    <a:lstStyle/>
                    <a:p>
                      <a:pPr algn="ctr"/>
                      <a:r>
                        <a:rPr lang="zh-CN" altLang="en-US" dirty="0"/>
                        <a:t>面向对象</a:t>
                      </a:r>
                      <a:endParaRPr lang="zh-CN" altLang="en-US" b="1"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tc>
                  <a:txBody>
                    <a:bodyPr/>
                    <a:lstStyle/>
                    <a:p>
                      <a:r>
                        <a:rPr lang="zh-CN" altLang="en-US" sz="1800" dirty="0"/>
                        <a:t>作为专业选修课（非学位课）修读，面向参加集中教学的硕士、硕博和直博研究生。</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1737360">
                <a:tc>
                  <a:txBody>
                    <a:bodyPr/>
                    <a:lstStyle/>
                    <a:p>
                      <a:pPr algn="ctr"/>
                      <a:r>
                        <a:rPr lang="zh-CN" altLang="en-US" dirty="0"/>
                        <a:t>选课与记录</a:t>
                      </a:r>
                      <a:endParaRPr lang="en-US" altLang="zh-CN" dirty="0"/>
                    </a:p>
                    <a:p>
                      <a:pPr algn="ctr"/>
                      <a:r>
                        <a:rPr lang="zh-CN" altLang="en-US" dirty="0"/>
                        <a:t>学时方式</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不参加网络选课；</a:t>
                      </a:r>
                      <a:endParaRPr lang="en-US" altLang="zh-CN" sz="18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需在讲座开始前</a:t>
                      </a:r>
                      <a:r>
                        <a:rPr lang="en-US" sz="1800" dirty="0"/>
                        <a:t>10</a:t>
                      </a:r>
                      <a:r>
                        <a:rPr lang="zh-CN" altLang="en-US" sz="1800" dirty="0"/>
                        <a:t>分钟内在讲座地点刷一卡通计录修读学时，过后一律不能补刷；</a:t>
                      </a:r>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部分讲座须在系统预约；</a:t>
                      </a:r>
                      <a:endParaRPr lang="en-US" altLang="zh-CN" sz="18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a:t>部分讲座只面向特定学生，其它学生修读不计入总学时和学分。</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914400">
                <a:tc>
                  <a:txBody>
                    <a:bodyPr/>
                    <a:lstStyle/>
                    <a:p>
                      <a:pPr algn="ctr"/>
                      <a:r>
                        <a:rPr lang="zh-CN" altLang="en-US" dirty="0"/>
                        <a:t>计分规则</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nSpc>
                          <a:spcPct val="150000"/>
                        </a:lnSpc>
                      </a:pPr>
                      <a:r>
                        <a:rPr lang="zh-CN" altLang="en-US" sz="1800" dirty="0"/>
                        <a:t>所修学时只在</a:t>
                      </a:r>
                      <a:r>
                        <a:rPr lang="en-US" sz="1800" dirty="0"/>
                        <a:t>2022-2023</a:t>
                      </a:r>
                      <a:r>
                        <a:rPr lang="zh-CN" altLang="en-US" sz="1800" dirty="0"/>
                        <a:t>学年内有效，不能累计到下一学年；</a:t>
                      </a:r>
                      <a:endParaRPr lang="en-US" altLang="zh-CN" sz="1800" dirty="0"/>
                    </a:p>
                    <a:p>
                      <a:pPr>
                        <a:lnSpc>
                          <a:spcPct val="150000"/>
                        </a:lnSpc>
                      </a:pPr>
                      <a:r>
                        <a:rPr lang="zh-CN" altLang="en-US" sz="1800" dirty="0"/>
                        <a:t>学年结束后，统计每位同学修读的总学时。修读</a:t>
                      </a:r>
                      <a:r>
                        <a:rPr lang="en-US" altLang="zh-CN" sz="1800" dirty="0"/>
                        <a:t>20</a:t>
                      </a:r>
                      <a:r>
                        <a:rPr lang="zh-CN" altLang="en-US" sz="1800" dirty="0"/>
                        <a:t>学时及以上计</a:t>
                      </a:r>
                      <a:r>
                        <a:rPr lang="en-US" sz="1800" dirty="0"/>
                        <a:t>1</a:t>
                      </a:r>
                      <a:r>
                        <a:rPr lang="zh-CN" altLang="en-US" sz="1800" dirty="0"/>
                        <a:t>学分。</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771525">
                <a:tc>
                  <a:txBody>
                    <a:bodyPr/>
                    <a:lstStyle/>
                    <a:p>
                      <a:pPr algn="ctr"/>
                      <a:r>
                        <a:rPr lang="zh-CN" altLang="en-US" dirty="0"/>
                        <a:t>讲座信息</a:t>
                      </a:r>
                      <a:endParaRPr lang="en-US" altLang="zh-CN" dirty="0"/>
                    </a:p>
                    <a:p>
                      <a:pPr algn="ctr"/>
                      <a:r>
                        <a:rPr lang="zh-CN" altLang="en-US" dirty="0"/>
                        <a:t>发布途径</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nSpc>
                          <a:spcPct val="150000"/>
                        </a:lnSpc>
                      </a:pPr>
                      <a:r>
                        <a:rPr lang="zh-CN" altLang="en-US" sz="1800" dirty="0"/>
                        <a:t>电子邮件、学校主页活动预告栏、各校区张贴海报、选课系统讲座管理模块。</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（七）公共选修课</a:t>
            </a:r>
            <a:endParaRPr lang="zh-CN" altLang="en-US" dirty="0"/>
          </a:p>
        </p:txBody>
      </p:sp>
      <p:sp>
        <p:nvSpPr>
          <p:cNvPr id="5" name="TextBox 2"/>
          <p:cNvSpPr txBox="1"/>
          <p:nvPr/>
        </p:nvSpPr>
        <p:spPr>
          <a:xfrm>
            <a:off x="838200" y="1262115"/>
            <a:ext cx="2289537" cy="369332"/>
          </a:xfrm>
          <a:prstGeom prst="rect">
            <a:avLst/>
          </a:prstGeom>
          <a:noFill/>
        </p:spPr>
        <p:txBody>
          <a:bodyPr wrap="square" rtlCol="0">
            <a:spAutoFit/>
          </a:bodyPr>
          <a:lstStyle/>
          <a:p>
            <a:r>
              <a:rPr lang="zh-CN" altLang="en-US" b="1" dirty="0">
                <a:latin typeface="+mn-ea"/>
                <a:hlinkClick r:id="rId3" action="ppaction://hlinkfile"/>
              </a:rPr>
              <a:t>两用课程信息</a:t>
            </a:r>
            <a:r>
              <a:rPr lang="zh-CN" altLang="en-US" b="1" dirty="0">
                <a:latin typeface="+mn-ea"/>
                <a:hlinkClick r:id="rId4"/>
              </a:rPr>
              <a:t>表</a:t>
            </a:r>
            <a:endParaRPr lang="zh-CN" altLang="en-US" b="1" dirty="0">
              <a:latin typeface="+mn-ea"/>
            </a:endParaRPr>
          </a:p>
        </p:txBody>
      </p:sp>
      <p:graphicFrame>
        <p:nvGraphicFramePr>
          <p:cNvPr id="8" name="表格 7"/>
          <p:cNvGraphicFramePr>
            <a:graphicFrameLocks noGrp="1"/>
          </p:cNvGraphicFramePr>
          <p:nvPr>
            <p:custDataLst>
              <p:tags r:id="rId1"/>
            </p:custDataLst>
          </p:nvPr>
        </p:nvGraphicFramePr>
        <p:xfrm>
          <a:off x="838200" y="1714088"/>
          <a:ext cx="10515600" cy="4298018"/>
        </p:xfrm>
        <a:graphic>
          <a:graphicData uri="http://schemas.openxmlformats.org/drawingml/2006/table">
            <a:tbl>
              <a:tblPr firstRow="1" bandRow="1">
                <a:tableStyleId>{21E4AEA4-8DFA-4A89-87EB-49C32662AFE0}</a:tableStyleId>
              </a:tblPr>
              <a:tblGrid>
                <a:gridCol w="1813034">
                  <a:extLst>
                    <a:ext uri="{9D8B030D-6E8A-4147-A177-3AD203B41FA5}">
                      <a16:colId xmlns:a16="http://schemas.microsoft.com/office/drawing/2014/main" val="20000"/>
                    </a:ext>
                  </a:extLst>
                </a:gridCol>
                <a:gridCol w="8702566">
                  <a:extLst>
                    <a:ext uri="{9D8B030D-6E8A-4147-A177-3AD203B41FA5}">
                      <a16:colId xmlns:a16="http://schemas.microsoft.com/office/drawing/2014/main" val="20001"/>
                    </a:ext>
                  </a:extLst>
                </a:gridCol>
              </a:tblGrid>
              <a:tr h="716280">
                <a:tc>
                  <a:txBody>
                    <a:bodyPr/>
                    <a:lstStyle/>
                    <a:p>
                      <a:pPr lvl="0" algn="ctr"/>
                      <a:r>
                        <a:rPr lang="zh-CN" altLang="en-US" sz="1800" dirty="0"/>
                        <a:t>修读要求</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r>
                        <a:rPr lang="zh-CN" altLang="en-US" sz="1800" dirty="0"/>
                        <a:t>硕士生、硕博连读生和直博生要求至少修读公共选修课</a:t>
                      </a:r>
                      <a:r>
                        <a:rPr lang="en-US" altLang="zh-CN" sz="1800" dirty="0"/>
                        <a:t>2</a:t>
                      </a:r>
                      <a:r>
                        <a:rPr lang="zh-CN" altLang="en-US" sz="1800" dirty="0"/>
                        <a:t>学分。</a:t>
                      </a:r>
                      <a:endParaRPr lang="zh-CN" altLang="en-US" sz="18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0"/>
                  </a:ext>
                </a:extLst>
              </a:tr>
              <a:tr h="1721056">
                <a:tc>
                  <a:txBody>
                    <a:bodyPr/>
                    <a:lstStyle/>
                    <a:p>
                      <a:pPr lvl="0" algn="ctr"/>
                      <a:r>
                        <a:rPr lang="zh-CN" altLang="en-US" sz="1800" dirty="0"/>
                        <a:t>课程标识</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lnSpc>
                          <a:spcPct val="150000"/>
                        </a:lnSpc>
                      </a:pPr>
                      <a:r>
                        <a:rPr lang="zh-CN" altLang="en-US" sz="1800" dirty="0"/>
                        <a:t>课程编号中含有</a:t>
                      </a:r>
                      <a:r>
                        <a:rPr lang="en-US" altLang="zh-CN" sz="1800" dirty="0"/>
                        <a:t>GX</a:t>
                      </a:r>
                      <a:r>
                        <a:rPr lang="zh-CN" altLang="en-US" sz="1800" dirty="0"/>
                        <a:t>的课程为公共选修课。</a:t>
                      </a:r>
                    </a:p>
                    <a:p>
                      <a:pPr lvl="0">
                        <a:lnSpc>
                          <a:spcPct val="150000"/>
                        </a:lnSpc>
                        <a:spcBef>
                          <a:spcPts val="1200"/>
                        </a:spcBef>
                      </a:pPr>
                      <a:r>
                        <a:rPr lang="zh-CN" altLang="zh-CN" sz="1800" dirty="0"/>
                        <a:t>公管学院</a:t>
                      </a:r>
                      <a:r>
                        <a:rPr lang="zh-CN" altLang="en-US" sz="1800" dirty="0"/>
                        <a:t>、马克思主义学院</a:t>
                      </a:r>
                      <a:r>
                        <a:rPr lang="zh-CN" altLang="zh-CN" sz="1800" dirty="0"/>
                        <a:t>的核心课和普及课</a:t>
                      </a:r>
                      <a:r>
                        <a:rPr lang="zh-CN" altLang="en-US" sz="1800" dirty="0"/>
                        <a:t>可以</a:t>
                      </a:r>
                      <a:r>
                        <a:rPr lang="zh-CN" altLang="zh-CN" sz="1800" dirty="0"/>
                        <a:t>作为公共选修课修读，</a:t>
                      </a:r>
                      <a:r>
                        <a:rPr lang="zh-CN" altLang="en-US" sz="1800" dirty="0"/>
                        <a:t>但学分不同。</a:t>
                      </a:r>
                      <a:r>
                        <a:rPr lang="zh-CN" altLang="en-US" sz="1800" dirty="0">
                          <a:solidFill>
                            <a:srgbClr val="FF0000"/>
                          </a:solidFill>
                        </a:rPr>
                        <a:t>选课时需自行将课程属性设置为“公共选修课”</a:t>
                      </a:r>
                      <a:r>
                        <a:rPr lang="zh-CN" altLang="en-US" sz="1800" dirty="0"/>
                        <a:t>。</a:t>
                      </a:r>
                      <a:r>
                        <a:rPr lang="zh-CN" altLang="zh-CN" sz="1800" dirty="0"/>
                        <a:t>具体课程信息请查看两用课程信息表。</a:t>
                      </a:r>
                      <a:r>
                        <a:rPr lang="zh-CN" altLang="en-US" sz="1800" dirty="0"/>
                        <a:t>除此之外，其余人文社科类和管理类专业课程不可作为公共选修课修读。</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875017">
                <a:tc>
                  <a:txBody>
                    <a:bodyPr/>
                    <a:lstStyle/>
                    <a:p>
                      <a:pPr lvl="0" algn="ctr"/>
                      <a:r>
                        <a:rPr lang="zh-CN" altLang="en-US" sz="1800" dirty="0"/>
                        <a:t>选课规则</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r>
                        <a:rPr lang="zh-CN" altLang="en-US" sz="1800" dirty="0"/>
                        <a:t>公选课实行限选，先到先得。</a:t>
                      </a:r>
                      <a:endParaRPr lang="zh-CN" altLang="en-US" dirty="0"/>
                    </a:p>
                  </a:txBody>
                  <a:tcPr anchor="ctr"/>
                </a:tc>
                <a:extLst>
                  <a:ext uri="{0D108BD9-81ED-4DB2-BD59-A6C34878D82A}">
                    <a16:rowId xmlns:a16="http://schemas.microsoft.com/office/drawing/2014/main" val="10002"/>
                  </a:ext>
                </a:extLst>
              </a:tr>
              <a:tr h="868396">
                <a:tc>
                  <a:txBody>
                    <a:bodyPr/>
                    <a:lstStyle/>
                    <a:p>
                      <a:pPr lvl="0" algn="ctr"/>
                      <a:r>
                        <a:rPr lang="zh-CN" altLang="en-US" sz="1800" dirty="0"/>
                        <a:t>特殊说明</a:t>
                      </a:r>
                      <a:endParaRPr lang="zh-CN" altLang="en-US" sz="1800" b="1" dirty="0">
                        <a:latin typeface="楷体" panose="02010609060101010101" pitchFamily="49" charset="-122"/>
                        <a:ea typeface="楷体" panose="02010609060101010101" pitchFamily="49" charset="-122"/>
                      </a:endParaRPr>
                    </a:p>
                  </a:txBody>
                  <a:tcPr anchor="ctr"/>
                </a:tc>
                <a:tc>
                  <a:txBody>
                    <a:bodyPr/>
                    <a:lstStyle/>
                    <a:p>
                      <a:pPr lvl="0">
                        <a:lnSpc>
                          <a:spcPct val="150000"/>
                        </a:lnSpc>
                      </a:pPr>
                      <a:r>
                        <a:rPr lang="zh-CN" altLang="en-US" sz="1800" dirty="0"/>
                        <a:t>体育类公选课每学期限选</a:t>
                      </a:r>
                      <a:r>
                        <a:rPr lang="en-US" altLang="zh-CN" sz="1800" dirty="0"/>
                        <a:t>1</a:t>
                      </a:r>
                      <a:r>
                        <a:rPr lang="zh-CN" altLang="en-US" sz="1800" dirty="0"/>
                        <a:t>门。</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（八）人文系列讲座</a:t>
            </a:r>
            <a:endParaRPr lang="zh-CN" altLang="en-US" dirty="0"/>
          </a:p>
        </p:txBody>
      </p:sp>
      <p:graphicFrame>
        <p:nvGraphicFramePr>
          <p:cNvPr id="4" name="表格 3"/>
          <p:cNvGraphicFramePr>
            <a:graphicFrameLocks noGrp="1"/>
          </p:cNvGraphicFramePr>
          <p:nvPr>
            <p:custDataLst>
              <p:tags r:id="rId1"/>
            </p:custDataLst>
          </p:nvPr>
        </p:nvGraphicFramePr>
        <p:xfrm>
          <a:off x="1083426" y="1299588"/>
          <a:ext cx="9955876" cy="4734247"/>
        </p:xfrm>
        <a:graphic>
          <a:graphicData uri="http://schemas.openxmlformats.org/drawingml/2006/table">
            <a:tbl>
              <a:tblPr firstRow="1" bandRow="1">
                <a:tableStyleId>{21E4AEA4-8DFA-4A89-87EB-49C32662AFE0}</a:tableStyleId>
              </a:tblPr>
              <a:tblGrid>
                <a:gridCol w="1459051">
                  <a:extLst>
                    <a:ext uri="{9D8B030D-6E8A-4147-A177-3AD203B41FA5}">
                      <a16:colId xmlns:a16="http://schemas.microsoft.com/office/drawing/2014/main" val="20000"/>
                    </a:ext>
                  </a:extLst>
                </a:gridCol>
                <a:gridCol w="8496825">
                  <a:extLst>
                    <a:ext uri="{9D8B030D-6E8A-4147-A177-3AD203B41FA5}">
                      <a16:colId xmlns:a16="http://schemas.microsoft.com/office/drawing/2014/main" val="20001"/>
                    </a:ext>
                  </a:extLst>
                </a:gridCol>
              </a:tblGrid>
              <a:tr h="607210">
                <a:tc>
                  <a:txBody>
                    <a:bodyPr/>
                    <a:lstStyle/>
                    <a:p>
                      <a:pPr algn="ctr"/>
                      <a:r>
                        <a:rPr lang="zh-CN" altLang="en-US" sz="1600" dirty="0"/>
                        <a:t>面向对象</a:t>
                      </a:r>
                      <a:endParaRPr lang="zh-CN" altLang="en-US" sz="1600" b="0" dirty="0">
                        <a:solidFill>
                          <a:schemeClr val="tx1"/>
                        </a:solidFill>
                        <a:latin typeface="+mn-ea"/>
                        <a:ea typeface="+mn-ea"/>
                      </a:endParaRPr>
                    </a:p>
                  </a:txBody>
                  <a:tcPr anchor="ctr"/>
                </a:tc>
                <a:tc>
                  <a:txBody>
                    <a:bodyPr/>
                    <a:lstStyle/>
                    <a:p>
                      <a:pPr algn="l"/>
                      <a:r>
                        <a:rPr lang="zh-CN" altLang="en-US" sz="1600" dirty="0"/>
                        <a:t>作为公共选修课面向所有集中教学研究生。</a:t>
                      </a:r>
                      <a:endParaRPr lang="zh-CN" altLang="en-US" sz="1600" b="0" dirty="0">
                        <a:solidFill>
                          <a:schemeClr val="tx1"/>
                        </a:solidFill>
                        <a:latin typeface="+mn-ea"/>
                        <a:ea typeface="+mn-ea"/>
                      </a:endParaRPr>
                    </a:p>
                  </a:txBody>
                  <a:tcPr anchor="ctr"/>
                </a:tc>
                <a:extLst>
                  <a:ext uri="{0D108BD9-81ED-4DB2-BD59-A6C34878D82A}">
                    <a16:rowId xmlns:a16="http://schemas.microsoft.com/office/drawing/2014/main" val="10000"/>
                  </a:ext>
                </a:extLst>
              </a:tr>
              <a:tr h="1501090">
                <a:tc>
                  <a:txBody>
                    <a:bodyPr/>
                    <a:lstStyle/>
                    <a:p>
                      <a:pPr algn="ctr"/>
                      <a:r>
                        <a:rPr lang="zh-CN" altLang="en-US" sz="1600" dirty="0"/>
                        <a:t>课程介绍</a:t>
                      </a:r>
                      <a:endParaRPr lang="zh-CN" altLang="en-US" sz="1600" b="0" dirty="0">
                        <a:latin typeface="+mn-ea"/>
                        <a:ea typeface="+mn-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altLang="zh-CN" sz="1600" dirty="0"/>
                        <a:t>1. </a:t>
                      </a:r>
                      <a:r>
                        <a:rPr lang="zh-CN" altLang="en-US" sz="1600" dirty="0"/>
                        <a:t>人文系列讲座是人文素质教育类课程，主要内容是“明德讲堂”人文系列讲座。</a:t>
                      </a:r>
                      <a:endParaRPr lang="en-US" altLang="zh-CN" sz="1600" dirty="0"/>
                    </a:p>
                    <a:p>
                      <a:pPr marL="0" marR="0" indent="0" algn="l" defTabSz="914400" rtl="0" eaLnBrk="1" fontAlgn="auto" latinLnBrk="0" hangingPunct="1">
                        <a:lnSpc>
                          <a:spcPct val="150000"/>
                        </a:lnSpc>
                        <a:spcBef>
                          <a:spcPts val="0"/>
                        </a:spcBef>
                        <a:spcAft>
                          <a:spcPts val="0"/>
                        </a:spcAft>
                        <a:buClrTx/>
                        <a:buSzTx/>
                        <a:buFontTx/>
                        <a:buNone/>
                        <a:defRPr/>
                      </a:pPr>
                      <a:r>
                        <a:rPr lang="en-US" sz="1600" kern="1200" dirty="0"/>
                        <a:t>2.</a:t>
                      </a:r>
                      <a:r>
                        <a:rPr lang="zh-CN" altLang="en-US" sz="1600" kern="1200" dirty="0"/>
                        <a:t>“明德讲堂”人文系列讲座：包括思想系列、社会系列、历史系列、文艺系列、人生系列等五大系列。</a:t>
                      </a:r>
                      <a:endParaRPr lang="en-US" altLang="zh-CN" sz="1600" b="0" dirty="0">
                        <a:solidFill>
                          <a:schemeClr val="tx1"/>
                        </a:solidFill>
                        <a:latin typeface="+mn-ea"/>
                        <a:ea typeface="+mn-ea"/>
                      </a:endParaRPr>
                    </a:p>
                  </a:txBody>
                  <a:tcPr anchor="ctr"/>
                </a:tc>
                <a:extLst>
                  <a:ext uri="{0D108BD9-81ED-4DB2-BD59-A6C34878D82A}">
                    <a16:rowId xmlns:a16="http://schemas.microsoft.com/office/drawing/2014/main" val="10001"/>
                  </a:ext>
                </a:extLst>
              </a:tr>
              <a:tr h="938202">
                <a:tc>
                  <a:txBody>
                    <a:bodyPr/>
                    <a:lstStyle/>
                    <a:p>
                      <a:pPr marL="0" algn="ctr" defTabSz="914400" rtl="0" eaLnBrk="1" latinLnBrk="0" hangingPunct="1"/>
                      <a:r>
                        <a:rPr lang="zh-CN" altLang="en-US" sz="1600" kern="1200" dirty="0"/>
                        <a:t>选课与记录</a:t>
                      </a:r>
                      <a:endParaRPr lang="en-US" altLang="zh-CN" sz="1600" kern="1200" dirty="0"/>
                    </a:p>
                    <a:p>
                      <a:pPr marL="0" algn="ctr" defTabSz="914400" rtl="0" eaLnBrk="1" latinLnBrk="0" hangingPunct="1"/>
                      <a:r>
                        <a:rPr lang="zh-CN" altLang="en-US" sz="1600" kern="1200" dirty="0"/>
                        <a:t>学时方式</a:t>
                      </a:r>
                      <a:endParaRPr lang="zh-CN" altLang="en-US" sz="1600" b="0" dirty="0">
                        <a:latin typeface="+mn-ea"/>
                        <a:ea typeface="+mn-ea"/>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600" kern="1200" dirty="0"/>
                        <a:t>每场讲座限定人数，提前报名，先到先得；</a:t>
                      </a:r>
                      <a:endParaRPr lang="en-US" altLang="zh-CN" sz="1600" kern="1200"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sz="1600" kern="1200" dirty="0"/>
                        <a:t>在讲座开始前</a:t>
                      </a:r>
                      <a:r>
                        <a:rPr lang="en-US" altLang="zh-CN" sz="1600" kern="1200" dirty="0"/>
                        <a:t>10</a:t>
                      </a:r>
                      <a:r>
                        <a:rPr lang="zh-CN" altLang="en-US" sz="1600" kern="1200" dirty="0"/>
                        <a:t>分钟内在讲座地点刷一卡通计录修读学时，过后一律不能补刷。</a:t>
                      </a:r>
                      <a:endParaRPr lang="zh-CN" altLang="en-US" sz="1600" kern="1200" dirty="0">
                        <a:solidFill>
                          <a:schemeClr val="dk1"/>
                        </a:solidFill>
                        <a:latin typeface="+mn-ea"/>
                        <a:ea typeface="+mn-ea"/>
                        <a:cs typeface="+mn-cs"/>
                      </a:endParaRPr>
                    </a:p>
                  </a:txBody>
                  <a:tcPr anchor="ctr"/>
                </a:tc>
                <a:extLst>
                  <a:ext uri="{0D108BD9-81ED-4DB2-BD59-A6C34878D82A}">
                    <a16:rowId xmlns:a16="http://schemas.microsoft.com/office/drawing/2014/main" val="10002"/>
                  </a:ext>
                </a:extLst>
              </a:tr>
              <a:tr h="908640">
                <a:tc>
                  <a:txBody>
                    <a:bodyPr/>
                    <a:lstStyle/>
                    <a:p>
                      <a:pPr algn="ctr"/>
                      <a:r>
                        <a:rPr lang="zh-CN" altLang="en-US" sz="1600" dirty="0"/>
                        <a:t>计分规则</a:t>
                      </a:r>
                      <a:endParaRPr lang="zh-CN" altLang="en-US" sz="1600" b="0" dirty="0">
                        <a:latin typeface="+mn-ea"/>
                        <a:ea typeface="+mn-ea"/>
                      </a:endParaRPr>
                    </a:p>
                  </a:txBody>
                  <a:tcPr anchor="ctr"/>
                </a:tc>
                <a:tc>
                  <a:txBody>
                    <a:bodyPr/>
                    <a:lstStyle/>
                    <a:p>
                      <a:pPr>
                        <a:lnSpc>
                          <a:spcPct val="150000"/>
                        </a:lnSpc>
                      </a:pPr>
                      <a:r>
                        <a:rPr lang="zh-CN" altLang="en-US" sz="1600" dirty="0"/>
                        <a:t>所修学时只在</a:t>
                      </a:r>
                      <a:r>
                        <a:rPr lang="en-US" altLang="zh-CN" sz="1600" dirty="0"/>
                        <a:t>2022-2023</a:t>
                      </a:r>
                      <a:r>
                        <a:rPr lang="zh-CN" altLang="en-US" sz="1600" dirty="0"/>
                        <a:t>学年内有效，不能累计到下一学年；</a:t>
                      </a:r>
                      <a:endParaRPr lang="en-US" altLang="zh-CN" sz="1600" dirty="0"/>
                    </a:p>
                    <a:p>
                      <a:pPr>
                        <a:lnSpc>
                          <a:spcPct val="150000"/>
                        </a:lnSpc>
                      </a:pPr>
                      <a:r>
                        <a:rPr lang="zh-CN" altLang="en-US" sz="1600" dirty="0"/>
                        <a:t>学年结束后，统计每位同学修读的总学时。修读</a:t>
                      </a:r>
                      <a:r>
                        <a:rPr lang="en-US" altLang="zh-CN" sz="1600" dirty="0"/>
                        <a:t>20</a:t>
                      </a:r>
                      <a:r>
                        <a:rPr lang="zh-CN" altLang="en-US" sz="1600" dirty="0"/>
                        <a:t>学时及以上计</a:t>
                      </a:r>
                      <a:r>
                        <a:rPr lang="en-US" altLang="zh-CN" sz="1600" dirty="0"/>
                        <a:t>1</a:t>
                      </a:r>
                      <a:r>
                        <a:rPr lang="zh-CN" altLang="en-US" sz="1600" dirty="0"/>
                        <a:t>学分。</a:t>
                      </a:r>
                      <a:endParaRPr lang="zh-CN" altLang="en-US" sz="1600" b="0" dirty="0">
                        <a:latin typeface="+mn-ea"/>
                        <a:ea typeface="+mn-ea"/>
                      </a:endParaRPr>
                    </a:p>
                  </a:txBody>
                  <a:tcPr anchor="ctr"/>
                </a:tc>
                <a:extLst>
                  <a:ext uri="{0D108BD9-81ED-4DB2-BD59-A6C34878D82A}">
                    <a16:rowId xmlns:a16="http://schemas.microsoft.com/office/drawing/2014/main" val="10003"/>
                  </a:ext>
                </a:extLst>
              </a:tr>
              <a:tr h="779105">
                <a:tc>
                  <a:txBody>
                    <a:bodyPr/>
                    <a:lstStyle/>
                    <a:p>
                      <a:pPr algn="ctr"/>
                      <a:r>
                        <a:rPr lang="zh-CN" altLang="en-US" sz="1600" dirty="0"/>
                        <a:t>讲座信息</a:t>
                      </a:r>
                      <a:endParaRPr lang="en-US" altLang="zh-CN" sz="1600" dirty="0"/>
                    </a:p>
                    <a:p>
                      <a:pPr algn="ctr"/>
                      <a:r>
                        <a:rPr lang="zh-CN" altLang="en-US" sz="1600" dirty="0"/>
                        <a:t>发布途径</a:t>
                      </a:r>
                      <a:endParaRPr lang="zh-CN" altLang="en-US" sz="1600" b="0" dirty="0">
                        <a:latin typeface="+mn-ea"/>
                        <a:ea typeface="+mn-ea"/>
                      </a:endParaRPr>
                    </a:p>
                  </a:txBody>
                  <a:tcPr anchor="ctr"/>
                </a:tc>
                <a:tc>
                  <a:txBody>
                    <a:bodyPr/>
                    <a:lstStyle/>
                    <a:p>
                      <a:r>
                        <a:rPr lang="zh-CN" altLang="en-US" sz="1600" kern="1200" dirty="0"/>
                        <a:t>电子邮件、海报通知、学校主页活动预告栏等。</a:t>
                      </a:r>
                      <a:endParaRPr lang="zh-CN" altLang="en-US" sz="1600" b="0" kern="1200" dirty="0">
                        <a:solidFill>
                          <a:schemeClr val="dk1"/>
                        </a:solidFill>
                        <a:latin typeface="+mn-ea"/>
                        <a:ea typeface="+mn-ea"/>
                        <a:cs typeface="+mn-cs"/>
                      </a:endParaRP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effectLst>
                  <a:outerShdw blurRad="38100" dist="38100" dir="2700000" algn="tl">
                    <a:srgbClr val="000000">
                      <a:alpha val="43137"/>
                    </a:srgbClr>
                  </a:outerShdw>
                </a:effectLst>
              </a:rPr>
              <a:t>（九）外选课程</a:t>
            </a:r>
          </a:p>
        </p:txBody>
      </p:sp>
      <p:sp>
        <p:nvSpPr>
          <p:cNvPr id="4" name="AutoShape 4"/>
          <p:cNvSpPr>
            <a:spLocks noChangeArrowheads="1"/>
          </p:cNvSpPr>
          <p:nvPr/>
        </p:nvSpPr>
        <p:spPr bwMode="auto">
          <a:xfrm rot="5400000">
            <a:off x="5730417" y="-2380792"/>
            <a:ext cx="571500" cy="8135937"/>
          </a:xfrm>
          <a:prstGeom prst="homePlate">
            <a:avLst>
              <a:gd name="adj" fmla="val 26949"/>
            </a:avLst>
          </a:prstGeom>
          <a:solidFill>
            <a:schemeClr val="accent5">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AutoShape 5"/>
          <p:cNvSpPr>
            <a:spLocks noChangeArrowheads="1"/>
          </p:cNvSpPr>
          <p:nvPr/>
        </p:nvSpPr>
        <p:spPr bwMode="auto">
          <a:xfrm>
            <a:off x="2091073" y="2265027"/>
            <a:ext cx="7921625" cy="919162"/>
          </a:xfrm>
          <a:prstGeom prst="homePlate">
            <a:avLst>
              <a:gd name="adj" fmla="val 24698"/>
            </a:avLst>
          </a:prstGeom>
          <a:solidFill>
            <a:schemeClr val="accent1">
              <a:lumMod val="20000"/>
              <a:lumOff val="80000"/>
            </a:schemeClr>
          </a:solidFill>
          <a:ln w="19050">
            <a:solidFill>
              <a:schemeClr val="accent6">
                <a:lumMod val="40000"/>
                <a:lumOff val="60000"/>
              </a:schemeClr>
            </a:solidFill>
            <a:miter lim="800000"/>
          </a:ln>
        </p:spPr>
        <p:txBody>
          <a:bodyPr wrap="none" lIns="72000" tIns="0" rIns="0" bIns="0" anchor="ctr"/>
          <a:lstStyle/>
          <a:p>
            <a:pPr algn="l"/>
            <a:endParaRPr lang="zh-CN" altLang="en-US">
              <a:solidFill>
                <a:schemeClr val="bg1"/>
              </a:solidFill>
            </a:endParaRPr>
          </a:p>
        </p:txBody>
      </p:sp>
      <p:sp>
        <p:nvSpPr>
          <p:cNvPr id="6" name="Text Box 6"/>
          <p:cNvSpPr txBox="1">
            <a:spLocks noChangeArrowheads="1"/>
          </p:cNvSpPr>
          <p:nvPr/>
        </p:nvSpPr>
        <p:spPr bwMode="auto">
          <a:xfrm>
            <a:off x="2595898" y="2430127"/>
            <a:ext cx="7056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rgbClr val="2F5597"/>
                </a:solidFill>
                <a:latin typeface="+mn-ea"/>
                <a:ea typeface="+mn-ea"/>
              </a:rPr>
              <a:t>外选课程主要内容须与《中国科学院大学研究生课程设置方案》中的相关课程内容一致</a:t>
            </a:r>
          </a:p>
        </p:txBody>
      </p:sp>
      <p:sp>
        <p:nvSpPr>
          <p:cNvPr id="7" name="AutoShape 7"/>
          <p:cNvSpPr>
            <a:spLocks noChangeArrowheads="1"/>
          </p:cNvSpPr>
          <p:nvPr/>
        </p:nvSpPr>
        <p:spPr bwMode="auto">
          <a:xfrm>
            <a:off x="2091073" y="3277852"/>
            <a:ext cx="7921625" cy="919162"/>
          </a:xfrm>
          <a:prstGeom prst="homePlate">
            <a:avLst>
              <a:gd name="adj" fmla="val 24698"/>
            </a:avLst>
          </a:prstGeom>
          <a:solidFill>
            <a:schemeClr val="accent1">
              <a:lumMod val="40000"/>
              <a:lumOff val="60000"/>
            </a:schemeClr>
          </a:solidFill>
          <a:ln w="19050">
            <a:solidFill>
              <a:schemeClr val="accent6">
                <a:lumMod val="60000"/>
                <a:lumOff val="40000"/>
              </a:schemeClr>
            </a:solidFill>
            <a:miter lim="800000"/>
          </a:ln>
        </p:spPr>
        <p:txBody>
          <a:bodyPr wrap="none" lIns="72000" tIns="0" rIns="0" bIns="0" anchor="ctr"/>
          <a:lstStyle/>
          <a:p>
            <a:pPr algn="l"/>
            <a:endParaRPr lang="zh-CN" altLang="en-US"/>
          </a:p>
        </p:txBody>
      </p:sp>
      <p:sp>
        <p:nvSpPr>
          <p:cNvPr id="8" name="Text Box 8"/>
          <p:cNvSpPr txBox="1">
            <a:spLocks noChangeArrowheads="1"/>
          </p:cNvSpPr>
          <p:nvPr/>
        </p:nvSpPr>
        <p:spPr bwMode="auto">
          <a:xfrm>
            <a:off x="2595898" y="3619164"/>
            <a:ext cx="6780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rgbClr val="2F5597"/>
                </a:solidFill>
                <a:latin typeface="+mn-ea"/>
                <a:ea typeface="+mn-ea"/>
              </a:rPr>
              <a:t>填报《中国科学院大学外选课申请表》，报教务部审批</a:t>
            </a:r>
          </a:p>
        </p:txBody>
      </p:sp>
      <p:sp>
        <p:nvSpPr>
          <p:cNvPr id="9" name="AutoShape 9"/>
          <p:cNvSpPr>
            <a:spLocks noChangeArrowheads="1"/>
          </p:cNvSpPr>
          <p:nvPr/>
        </p:nvSpPr>
        <p:spPr bwMode="auto">
          <a:xfrm>
            <a:off x="2091073" y="4292264"/>
            <a:ext cx="7921625" cy="919163"/>
          </a:xfrm>
          <a:prstGeom prst="homePlate">
            <a:avLst>
              <a:gd name="adj" fmla="val 24698"/>
            </a:avLst>
          </a:prstGeom>
          <a:solidFill>
            <a:schemeClr val="accent1">
              <a:lumMod val="60000"/>
              <a:lumOff val="40000"/>
            </a:schemeClr>
          </a:solidFill>
          <a:ln w="19050">
            <a:solidFill>
              <a:schemeClr val="accent6">
                <a:lumMod val="75000"/>
              </a:schemeClr>
            </a:solidFill>
            <a:miter lim="800000"/>
          </a:ln>
        </p:spPr>
        <p:txBody>
          <a:bodyPr wrap="none" lIns="72000" tIns="0" rIns="0" bIns="0" anchor="ctr"/>
          <a:lstStyle/>
          <a:p>
            <a:pPr algn="l"/>
            <a:endParaRPr lang="zh-CN" altLang="en-US"/>
          </a:p>
        </p:txBody>
      </p:sp>
      <p:sp>
        <p:nvSpPr>
          <p:cNvPr id="10" name="Text Box 10"/>
          <p:cNvSpPr txBox="1">
            <a:spLocks noChangeArrowheads="1"/>
          </p:cNvSpPr>
          <p:nvPr/>
        </p:nvSpPr>
        <p:spPr bwMode="auto">
          <a:xfrm>
            <a:off x="2595898" y="4610294"/>
            <a:ext cx="7056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latin typeface="+mn-ea"/>
                <a:ea typeface="+mn-ea"/>
              </a:rPr>
              <a:t>外选课原则上，仅限于 </a:t>
            </a:r>
            <a:r>
              <a:rPr lang="zh-CN" altLang="en-US" b="1" dirty="0">
                <a:solidFill>
                  <a:srgbClr val="FF0000"/>
                </a:solidFill>
                <a:latin typeface="+mn-ea"/>
                <a:ea typeface="+mn-ea"/>
              </a:rPr>
              <a:t>核心课</a:t>
            </a:r>
            <a:r>
              <a:rPr lang="zh-CN" altLang="en-US" b="1" dirty="0">
                <a:solidFill>
                  <a:schemeClr val="bg1"/>
                </a:solidFill>
                <a:latin typeface="+mn-ea"/>
                <a:ea typeface="+mn-ea"/>
              </a:rPr>
              <a:t>，每人每学年至多选修2门</a:t>
            </a:r>
          </a:p>
        </p:txBody>
      </p:sp>
      <p:sp>
        <p:nvSpPr>
          <p:cNvPr id="11" name="AutoShape 11"/>
          <p:cNvSpPr>
            <a:spLocks noChangeArrowheads="1"/>
          </p:cNvSpPr>
          <p:nvPr/>
        </p:nvSpPr>
        <p:spPr bwMode="auto">
          <a:xfrm>
            <a:off x="2091073" y="5306677"/>
            <a:ext cx="7921625" cy="919162"/>
          </a:xfrm>
          <a:prstGeom prst="homePlate">
            <a:avLst>
              <a:gd name="adj" fmla="val 24698"/>
            </a:avLst>
          </a:prstGeom>
          <a:solidFill>
            <a:schemeClr val="accent1">
              <a:lumMod val="75000"/>
            </a:schemeClr>
          </a:solidFill>
          <a:ln w="19050">
            <a:solidFill>
              <a:schemeClr val="accent6">
                <a:lumMod val="50000"/>
              </a:schemeClr>
            </a:solidFill>
            <a:miter lim="800000"/>
          </a:ln>
        </p:spPr>
        <p:txBody>
          <a:bodyPr wrap="none" lIns="72000" tIns="0" rIns="0" bIns="0" anchor="ctr"/>
          <a:lstStyle/>
          <a:p>
            <a:pPr algn="l"/>
            <a:endParaRPr lang="zh-CN" altLang="en-US"/>
          </a:p>
        </p:txBody>
      </p:sp>
      <p:sp>
        <p:nvSpPr>
          <p:cNvPr id="12" name="Text Box 12"/>
          <p:cNvSpPr txBox="1">
            <a:spLocks noChangeArrowheads="1"/>
          </p:cNvSpPr>
          <p:nvPr/>
        </p:nvSpPr>
        <p:spPr bwMode="auto">
          <a:xfrm>
            <a:off x="2583866" y="5638213"/>
            <a:ext cx="67802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latin typeface="+mn-ea"/>
                <a:ea typeface="+mn-ea"/>
              </a:rPr>
              <a:t>持外选课开课单位教务部门的正式成绩单，交教务部登录成绩</a:t>
            </a:r>
          </a:p>
        </p:txBody>
      </p:sp>
      <p:sp>
        <p:nvSpPr>
          <p:cNvPr id="13" name="Rectangle 13"/>
          <p:cNvSpPr>
            <a:spLocks noChangeArrowheads="1"/>
          </p:cNvSpPr>
          <p:nvPr/>
        </p:nvSpPr>
        <p:spPr bwMode="auto">
          <a:xfrm>
            <a:off x="1865648" y="2419015"/>
            <a:ext cx="477838" cy="490537"/>
          </a:xfrm>
          <a:prstGeom prst="rect">
            <a:avLst/>
          </a:prstGeom>
          <a:solidFill>
            <a:srgbClr val="FFC000"/>
          </a:solidFill>
          <a:ln>
            <a:noFill/>
          </a:ln>
        </p:spPr>
        <p:txBody>
          <a:bodyPr lIns="0" tIns="0" rIns="0" bIns="0" anchor="ctr" anchorCtr="1"/>
          <a:lstStyle/>
          <a:p>
            <a:r>
              <a:rPr kumimoji="1" lang="en-US" altLang="zh-CN" sz="2000" b="1" dirty="0">
                <a:solidFill>
                  <a:schemeClr val="bg1"/>
                </a:solidFill>
                <a:ea typeface="Arial Unicode MS" panose="020B0604020202020204" charset="-122"/>
                <a:cs typeface="Arial Unicode MS" panose="020B0604020202020204" charset="-122"/>
              </a:rPr>
              <a:t>1</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4" name="Rectangle 14"/>
          <p:cNvSpPr>
            <a:spLocks noChangeArrowheads="1"/>
          </p:cNvSpPr>
          <p:nvPr/>
        </p:nvSpPr>
        <p:spPr bwMode="auto">
          <a:xfrm>
            <a:off x="1865648" y="3461333"/>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２</a:t>
            </a:r>
          </a:p>
        </p:txBody>
      </p:sp>
      <p:sp>
        <p:nvSpPr>
          <p:cNvPr id="15" name="Rectangle 15"/>
          <p:cNvSpPr>
            <a:spLocks noChangeArrowheads="1"/>
          </p:cNvSpPr>
          <p:nvPr/>
        </p:nvSpPr>
        <p:spPr bwMode="auto">
          <a:xfrm>
            <a:off x="1865648" y="4503526"/>
            <a:ext cx="477838" cy="490537"/>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３</a:t>
            </a:r>
          </a:p>
        </p:txBody>
      </p:sp>
      <p:sp>
        <p:nvSpPr>
          <p:cNvPr id="16" name="Rectangle 16"/>
          <p:cNvSpPr>
            <a:spLocks noChangeArrowheads="1"/>
          </p:cNvSpPr>
          <p:nvPr/>
        </p:nvSpPr>
        <p:spPr bwMode="auto">
          <a:xfrm>
            <a:off x="1865648" y="5545718"/>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４</a:t>
            </a:r>
          </a:p>
        </p:txBody>
      </p:sp>
      <p:sp>
        <p:nvSpPr>
          <p:cNvPr id="17" name="Rectangle 17"/>
          <p:cNvSpPr>
            <a:spLocks noChangeArrowheads="1"/>
          </p:cNvSpPr>
          <p:nvPr/>
        </p:nvSpPr>
        <p:spPr bwMode="auto">
          <a:xfrm>
            <a:off x="3819860" y="1466514"/>
            <a:ext cx="4427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b="1" dirty="0">
                <a:solidFill>
                  <a:schemeClr val="bg1"/>
                </a:solidFill>
                <a:latin typeface="+mn-ea"/>
              </a:rPr>
              <a:t>外选课若需计入总学分，有以下要求：</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29850"/>
          <a:stretch>
            <a:fillRect/>
          </a:stretch>
        </p:blipFill>
        <p:spPr>
          <a:xfrm>
            <a:off x="2" y="0"/>
            <a:ext cx="12191999" cy="6959600"/>
          </a:xfrm>
          <a:prstGeom prst="rect">
            <a:avLst/>
          </a:prstGeom>
        </p:spPr>
      </p:pic>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199468" y="2798458"/>
            <a:ext cx="55080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基本情况</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ffectLst>
            <a:glow rad="101600">
              <a:srgbClr val="FFFF99">
                <a:alpha val="6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（十）选课注意事项</a:t>
            </a:r>
          </a:p>
        </p:txBody>
      </p:sp>
      <p:sp>
        <p:nvSpPr>
          <p:cNvPr id="4" name="Rectangle 3"/>
          <p:cNvSpPr>
            <a:spLocks noChangeArrowheads="1"/>
          </p:cNvSpPr>
          <p:nvPr/>
        </p:nvSpPr>
        <p:spPr bwMode="auto">
          <a:xfrm>
            <a:off x="1706813" y="1503694"/>
            <a:ext cx="8172450" cy="1662112"/>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8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楷体_GB2312" pitchFamily="49" charset="-122"/>
                <a:cs typeface="+mn-cs"/>
              </a:rPr>
              <a:t>    </a:t>
            </a:r>
            <a:endParaRPr kumimoji="0" lang="zh-CN" altLang="en-US"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a:p>
            <a:pPr marL="45720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endParaRPr>
          </a:p>
        </p:txBody>
      </p:sp>
      <p:graphicFrame>
        <p:nvGraphicFramePr>
          <p:cNvPr id="6" name="图示 5"/>
          <p:cNvGraphicFramePr/>
          <p:nvPr/>
        </p:nvGraphicFramePr>
        <p:xfrm>
          <a:off x="838200" y="1439333"/>
          <a:ext cx="10515599" cy="450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215" b="13652"/>
          <a:stretch>
            <a:fillRect/>
          </a:stretch>
        </p:blipFill>
        <p:spPr>
          <a:xfrm>
            <a:off x="2704" y="-24063"/>
            <a:ext cx="12189297" cy="6918158"/>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选课及变更程序</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（一）在线选课及审核</a:t>
            </a:r>
            <a:endParaRPr lang="zh-CN" altLang="en-US" dirty="0"/>
          </a:p>
        </p:txBody>
      </p:sp>
      <p:sp>
        <p:nvSpPr>
          <p:cNvPr id="4" name="AutoShape 4"/>
          <p:cNvSpPr>
            <a:spLocks noChangeArrowheads="1"/>
          </p:cNvSpPr>
          <p:nvPr/>
        </p:nvSpPr>
        <p:spPr bwMode="auto">
          <a:xfrm rot="5400000">
            <a:off x="5777598" y="-2409767"/>
            <a:ext cx="571500" cy="8135938"/>
          </a:xfrm>
          <a:prstGeom prst="homePlate">
            <a:avLst>
              <a:gd name="adj" fmla="val 26949"/>
            </a:avLst>
          </a:prstGeom>
          <a:solidFill>
            <a:schemeClr val="accent1">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Text Box 6"/>
          <p:cNvSpPr txBox="1">
            <a:spLocks noChangeArrowheads="1"/>
          </p:cNvSpPr>
          <p:nvPr/>
        </p:nvSpPr>
        <p:spPr bwMode="auto">
          <a:xfrm>
            <a:off x="1260002" y="2080684"/>
            <a:ext cx="9760921" cy="648072"/>
          </a:xfrm>
          <a:prstGeom prst="rect">
            <a:avLst/>
          </a:prstGeom>
          <a:solidFill>
            <a:schemeClr val="accent1">
              <a:lumMod val="20000"/>
              <a:lumOff val="80000"/>
            </a:schemeClr>
          </a:solidFill>
          <a:ln w="28575">
            <a:solidFill>
              <a:schemeClr val="accent1">
                <a:lumMod val="40000"/>
                <a:lumOff val="60000"/>
              </a:schemeClr>
            </a:solidFill>
            <a:miter lim="800000"/>
          </a:ln>
        </p:spPr>
        <p:txBody>
          <a:bodyPr lIns="72000" tIns="36000" rIns="72000" bIns="36000" anchor="ctr"/>
          <a:lstStyle/>
          <a:p>
            <a:pPr indent="355600" algn="ctr" eaLnBrk="1" hangingPunct="1">
              <a:buFont typeface="Wingdings" panose="05000000000000000000" pitchFamily="2" charset="2"/>
              <a:buNone/>
              <a:defRPr/>
            </a:pPr>
            <a:r>
              <a:rPr lang="zh-CN" altLang="en-US" b="1" dirty="0">
                <a:latin typeface="+mn-ea"/>
              </a:rPr>
              <a:t>在导师指导下，慎重确定所选课程，并特别注明学位课程</a:t>
            </a:r>
          </a:p>
        </p:txBody>
      </p:sp>
      <p:sp>
        <p:nvSpPr>
          <p:cNvPr id="6" name="Text Box 8"/>
          <p:cNvSpPr txBox="1">
            <a:spLocks noChangeArrowheads="1"/>
          </p:cNvSpPr>
          <p:nvPr/>
        </p:nvSpPr>
        <p:spPr bwMode="auto">
          <a:xfrm>
            <a:off x="1260002" y="3056523"/>
            <a:ext cx="9760921" cy="828105"/>
          </a:xfrm>
          <a:prstGeom prst="rect">
            <a:avLst/>
          </a:prstGeom>
          <a:solidFill>
            <a:schemeClr val="accent1">
              <a:lumMod val="40000"/>
              <a:lumOff val="60000"/>
            </a:schemeClr>
          </a:solidFill>
          <a:ln w="28575">
            <a:solidFill>
              <a:schemeClr val="accent1">
                <a:lumMod val="60000"/>
                <a:lumOff val="40000"/>
              </a:schemeClr>
            </a:solidFill>
            <a:miter lim="800000"/>
          </a:ln>
        </p:spPr>
        <p:txBody>
          <a:bodyPr lIns="72000" tIns="36000" rIns="72000" bIns="36000" anchor="ctr"/>
          <a:lstStyle/>
          <a:p>
            <a:pPr indent="355600">
              <a:defRPr/>
            </a:pPr>
            <a:r>
              <a:rPr lang="zh-CN" altLang="en-US" b="1" dirty="0">
                <a:latin typeface="+mn-ea"/>
              </a:rPr>
              <a:t>登录“选课系统” 在线完成选课并提交、依次经导师、培养单位、和所在院系审核，审核通过方为有效选课。</a:t>
            </a:r>
          </a:p>
        </p:txBody>
      </p:sp>
      <p:sp>
        <p:nvSpPr>
          <p:cNvPr id="7" name="Text Box 10"/>
          <p:cNvSpPr txBox="1">
            <a:spLocks noChangeArrowheads="1"/>
          </p:cNvSpPr>
          <p:nvPr/>
        </p:nvSpPr>
        <p:spPr bwMode="auto">
          <a:xfrm>
            <a:off x="1260002" y="4158607"/>
            <a:ext cx="9760921" cy="610359"/>
          </a:xfrm>
          <a:prstGeom prst="rect">
            <a:avLst/>
          </a:prstGeom>
          <a:solidFill>
            <a:schemeClr val="accent1">
              <a:lumMod val="60000"/>
              <a:lumOff val="40000"/>
            </a:schemeClr>
          </a:solidFill>
          <a:ln w="28575">
            <a:solidFill>
              <a:schemeClr val="accent1">
                <a:lumMod val="75000"/>
              </a:schemeClr>
            </a:solidFill>
            <a:miter lim="800000"/>
          </a:ln>
        </p:spPr>
        <p:txBody>
          <a:bodyPr lIns="72000" tIns="36000" rIns="72000" bIns="36000" anchor="ctr"/>
          <a:lstStyle/>
          <a:p>
            <a:pPr indent="355600" algn="ctr">
              <a:defRPr/>
            </a:pPr>
            <a:r>
              <a:rPr lang="zh-CN" altLang="en-US" b="1" dirty="0">
                <a:latin typeface="+mn-ea"/>
              </a:rPr>
              <a:t>学生提交选课、各角色审核时间：</a:t>
            </a:r>
            <a:r>
              <a:rPr lang="en-US" altLang="zh-CN" b="1" dirty="0">
                <a:solidFill>
                  <a:srgbClr val="FF0000"/>
                </a:solidFill>
                <a:latin typeface="+mn-ea"/>
              </a:rPr>
              <a:t>8</a:t>
            </a:r>
            <a:r>
              <a:rPr lang="zh-CN" altLang="en-US" b="1" dirty="0">
                <a:solidFill>
                  <a:srgbClr val="FF0000"/>
                </a:solidFill>
                <a:latin typeface="+mn-ea"/>
              </a:rPr>
              <a:t>月</a:t>
            </a:r>
            <a:r>
              <a:rPr lang="en-US" altLang="zh-CN" b="1" dirty="0">
                <a:solidFill>
                  <a:srgbClr val="FF0000"/>
                </a:solidFill>
                <a:latin typeface="+mn-ea"/>
              </a:rPr>
              <a:t>25</a:t>
            </a:r>
            <a:r>
              <a:rPr lang="zh-CN" altLang="en-US" b="1" dirty="0">
                <a:solidFill>
                  <a:srgbClr val="FF0000"/>
                </a:solidFill>
                <a:latin typeface="+mn-ea"/>
              </a:rPr>
              <a:t>日</a:t>
            </a:r>
            <a:r>
              <a:rPr lang="en-US" altLang="zh-CN" b="1" dirty="0">
                <a:solidFill>
                  <a:srgbClr val="FF0000"/>
                </a:solidFill>
                <a:latin typeface="+mn-ea"/>
              </a:rPr>
              <a:t>12:30-9</a:t>
            </a:r>
            <a:r>
              <a:rPr lang="zh-CN" altLang="en-US" b="1" dirty="0">
                <a:solidFill>
                  <a:srgbClr val="FF0000"/>
                </a:solidFill>
                <a:latin typeface="+mn-ea"/>
              </a:rPr>
              <a:t>月</a:t>
            </a:r>
            <a:r>
              <a:rPr lang="en-US" altLang="zh-CN" b="1" dirty="0">
                <a:solidFill>
                  <a:srgbClr val="FF0000"/>
                </a:solidFill>
                <a:latin typeface="+mn-ea"/>
              </a:rPr>
              <a:t>9</a:t>
            </a:r>
            <a:r>
              <a:rPr lang="zh-CN" altLang="en-US" b="1" dirty="0">
                <a:solidFill>
                  <a:srgbClr val="FF0000"/>
                </a:solidFill>
                <a:latin typeface="+mn-ea"/>
              </a:rPr>
              <a:t>日</a:t>
            </a:r>
            <a:r>
              <a:rPr lang="en-US" altLang="zh-CN" b="1" dirty="0">
                <a:solidFill>
                  <a:srgbClr val="FF0000"/>
                </a:solidFill>
                <a:latin typeface="+mn-ea"/>
                <a:sym typeface="+mn-ea"/>
              </a:rPr>
              <a:t>12:30</a:t>
            </a:r>
            <a:r>
              <a:rPr lang="zh-CN" altLang="en-US" b="1" dirty="0">
                <a:solidFill>
                  <a:srgbClr val="FF0000"/>
                </a:solidFill>
                <a:latin typeface="+mn-ea"/>
              </a:rPr>
              <a:t>。</a:t>
            </a:r>
          </a:p>
        </p:txBody>
      </p:sp>
      <p:sp>
        <p:nvSpPr>
          <p:cNvPr id="8" name="Text Box 12"/>
          <p:cNvSpPr txBox="1">
            <a:spLocks noChangeArrowheads="1"/>
          </p:cNvSpPr>
          <p:nvPr/>
        </p:nvSpPr>
        <p:spPr bwMode="auto">
          <a:xfrm>
            <a:off x="1269402" y="5045208"/>
            <a:ext cx="9746428" cy="1527714"/>
          </a:xfrm>
          <a:prstGeom prst="rect">
            <a:avLst/>
          </a:prstGeom>
          <a:solidFill>
            <a:srgbClr val="3E89CE"/>
          </a:solidFill>
          <a:ln w="28575">
            <a:solidFill>
              <a:schemeClr val="accent1">
                <a:lumMod val="50000"/>
              </a:schemeClr>
            </a:solidFill>
            <a:miter lim="800000"/>
          </a:ln>
        </p:spPr>
        <p:txBody>
          <a:bodyPr lIns="72000" tIns="36000" rIns="72000" bIns="36000" anchor="ctr"/>
          <a:lstStyle/>
          <a:p>
            <a:pPr>
              <a:defRPr/>
            </a:pPr>
            <a:r>
              <a:rPr lang="zh-CN" altLang="en-US" b="1" dirty="0">
                <a:solidFill>
                  <a:srgbClr val="FF0000"/>
                </a:solidFill>
                <a:latin typeface="+mn-ea"/>
              </a:rPr>
              <a:t>提醒：</a:t>
            </a:r>
            <a:r>
              <a:rPr lang="en-US" altLang="zh-CN" b="1" dirty="0">
                <a:solidFill>
                  <a:schemeClr val="bg1"/>
                </a:solidFill>
                <a:latin typeface="+mn-ea"/>
              </a:rPr>
              <a:t>1.</a:t>
            </a:r>
            <a:r>
              <a:rPr lang="zh-CN" altLang="zh-CN" b="1" dirty="0">
                <a:solidFill>
                  <a:schemeClr val="bg1"/>
                </a:solidFill>
                <a:latin typeface="+mn-ea"/>
              </a:rPr>
              <a:t>请同学们遵守选课纪律，禁止使用插件等非正常方式选课，一旦查实有类似行为，将移交学生处严肃处理！</a:t>
            </a:r>
            <a:endParaRPr lang="en-US" altLang="zh-CN" b="1" dirty="0">
              <a:solidFill>
                <a:schemeClr val="bg1"/>
              </a:solidFill>
              <a:latin typeface="+mn-ea"/>
            </a:endParaRPr>
          </a:p>
          <a:p>
            <a:pPr>
              <a:defRPr/>
            </a:pPr>
            <a:r>
              <a:rPr lang="en-US" altLang="zh-CN" b="1" dirty="0">
                <a:solidFill>
                  <a:schemeClr val="bg1"/>
                </a:solidFill>
                <a:latin typeface="+mn-ea"/>
              </a:rPr>
              <a:t>          2.</a:t>
            </a:r>
            <a:r>
              <a:rPr lang="zh-CN" altLang="en-US" b="1" dirty="0">
                <a:solidFill>
                  <a:schemeClr val="bg1"/>
                </a:solidFill>
                <a:latin typeface="+mn-ea"/>
              </a:rPr>
              <a:t>研究生在线完成选课并提交，各角色在线审核。</a:t>
            </a:r>
            <a:endParaRPr lang="en-US" altLang="zh-CN" b="1" dirty="0">
              <a:solidFill>
                <a:schemeClr val="bg1"/>
              </a:solidFill>
              <a:latin typeface="+mn-ea"/>
            </a:endParaRPr>
          </a:p>
          <a:p>
            <a:pPr>
              <a:defRPr/>
            </a:pPr>
            <a:r>
              <a:rPr lang="en-US" altLang="zh-CN" b="1" dirty="0">
                <a:solidFill>
                  <a:schemeClr val="bg1"/>
                </a:solidFill>
                <a:latin typeface="+mn-ea"/>
              </a:rPr>
              <a:t>          3.</a:t>
            </a:r>
            <a:r>
              <a:rPr lang="zh-CN" altLang="en-US" b="1" dirty="0">
                <a:solidFill>
                  <a:schemeClr val="bg1"/>
                </a:solidFill>
                <a:latin typeface="+mn-ea"/>
              </a:rPr>
              <a:t>在截止时间前务必完成选课提交和审核，未提交或未完成审核环节，选课结束后学生选课信息无法进入课程选课名单。</a:t>
            </a:r>
          </a:p>
        </p:txBody>
      </p:sp>
      <p:sp>
        <p:nvSpPr>
          <p:cNvPr id="9" name="Rectangle 17"/>
          <p:cNvSpPr>
            <a:spLocks noChangeArrowheads="1"/>
          </p:cNvSpPr>
          <p:nvPr/>
        </p:nvSpPr>
        <p:spPr bwMode="auto">
          <a:xfrm>
            <a:off x="4034118" y="1470179"/>
            <a:ext cx="3636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2000" b="1" dirty="0">
                <a:solidFill>
                  <a:schemeClr val="bg1"/>
                </a:solidFill>
                <a:latin typeface="+mn-ea"/>
              </a:rPr>
              <a:t>在线选课、审核程序</a:t>
            </a:r>
          </a:p>
        </p:txBody>
      </p:sp>
      <p:sp>
        <p:nvSpPr>
          <p:cNvPr id="21" name="下箭头 20"/>
          <p:cNvSpPr/>
          <p:nvPr/>
        </p:nvSpPr>
        <p:spPr>
          <a:xfrm>
            <a:off x="6012547" y="2771519"/>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5969516" y="3875725"/>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5969516" y="4783842"/>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4"/>
          <p:cNvSpPr>
            <a:spLocks noChangeArrowheads="1"/>
          </p:cNvSpPr>
          <p:nvPr/>
        </p:nvSpPr>
        <p:spPr bwMode="auto">
          <a:xfrm rot="5400000">
            <a:off x="5777598" y="-2421801"/>
            <a:ext cx="571500" cy="8135938"/>
          </a:xfrm>
          <a:prstGeom prst="homePlate">
            <a:avLst>
              <a:gd name="adj" fmla="val 26949"/>
            </a:avLst>
          </a:prstGeom>
          <a:solidFill>
            <a:schemeClr val="accent4">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（二）增退选课及课程属性变更</a:t>
            </a:r>
            <a:endParaRPr lang="zh-CN" altLang="en-US" dirty="0"/>
          </a:p>
        </p:txBody>
      </p:sp>
      <p:sp>
        <p:nvSpPr>
          <p:cNvPr id="5" name="Text Box 5"/>
          <p:cNvSpPr txBox="1">
            <a:spLocks noChangeArrowheads="1"/>
          </p:cNvSpPr>
          <p:nvPr/>
        </p:nvSpPr>
        <p:spPr bwMode="auto">
          <a:xfrm>
            <a:off x="4911391" y="1487122"/>
            <a:ext cx="2305050" cy="307777"/>
          </a:xfrm>
          <a:prstGeom prst="rect">
            <a:avLst/>
          </a:prstGeom>
          <a:noFill/>
          <a:ln w="9525">
            <a:noFill/>
            <a:miter lim="800000"/>
          </a:ln>
        </p:spPr>
        <p:txBody>
          <a:bodyPr lIns="0" tIns="0" rIns="0" bIns="0" anchor="ctr">
            <a:spAutoFit/>
          </a:bodyPr>
          <a:lstStyle/>
          <a:p>
            <a:pPr algn="ctr"/>
            <a:r>
              <a:rPr lang="zh-CN" altLang="en-US" sz="2000" b="1" dirty="0">
                <a:solidFill>
                  <a:schemeClr val="bg1"/>
                </a:solidFill>
                <a:latin typeface="+mn-ea"/>
                <a:cs typeface="楷体_GB2312"/>
              </a:rPr>
              <a:t>在线选课变更程序</a:t>
            </a:r>
          </a:p>
        </p:txBody>
      </p:sp>
      <p:sp>
        <p:nvSpPr>
          <p:cNvPr id="6" name="AutoShape 6"/>
          <p:cNvSpPr>
            <a:spLocks noChangeArrowheads="1"/>
          </p:cNvSpPr>
          <p:nvPr/>
        </p:nvSpPr>
        <p:spPr bwMode="auto">
          <a:xfrm>
            <a:off x="850900" y="2082708"/>
            <a:ext cx="10515600" cy="961706"/>
          </a:xfrm>
          <a:prstGeom prst="homePlate">
            <a:avLst>
              <a:gd name="adj" fmla="val 19697"/>
            </a:avLst>
          </a:prstGeom>
          <a:solidFill>
            <a:schemeClr val="accent4">
              <a:lumMod val="20000"/>
              <a:lumOff val="80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7" name="Text Box 7"/>
          <p:cNvSpPr txBox="1">
            <a:spLocks noChangeArrowheads="1"/>
          </p:cNvSpPr>
          <p:nvPr/>
        </p:nvSpPr>
        <p:spPr bwMode="auto">
          <a:xfrm>
            <a:off x="1292226" y="2200752"/>
            <a:ext cx="9972674" cy="779059"/>
          </a:xfrm>
          <a:prstGeom prst="rect">
            <a:avLst/>
          </a:prstGeom>
          <a:noFill/>
          <a:ln w="9525">
            <a:noFill/>
            <a:miter lim="800000"/>
          </a:ln>
        </p:spPr>
        <p:txBody>
          <a:bodyPr wrap="square" lIns="0" tIns="0" rIns="0" bIns="0" anchor="ctr">
            <a:spAutoFit/>
          </a:bodyPr>
          <a:lstStyle/>
          <a:p>
            <a:pPr>
              <a:lnSpc>
                <a:spcPct val="150000"/>
              </a:lnSpc>
            </a:pPr>
            <a:r>
              <a:rPr lang="zh-CN" altLang="en-US" b="1" dirty="0">
                <a:latin typeface="+mn-ea"/>
                <a:cs typeface="楷体_GB2312"/>
              </a:rPr>
              <a:t>网络选课封网后，如有增退选课程、学位课与否属性调整，需由本人在线提交变更信息、依次经开课院系、教务部、所在院系、导师和培养单位审核通过，完成课程变更。</a:t>
            </a:r>
          </a:p>
        </p:txBody>
      </p:sp>
      <p:sp>
        <p:nvSpPr>
          <p:cNvPr id="8" name="AutoShape 8"/>
          <p:cNvSpPr>
            <a:spLocks noChangeArrowheads="1"/>
          </p:cNvSpPr>
          <p:nvPr/>
        </p:nvSpPr>
        <p:spPr bwMode="auto">
          <a:xfrm>
            <a:off x="872415" y="3143708"/>
            <a:ext cx="10515600" cy="642938"/>
          </a:xfrm>
          <a:prstGeom prst="homePlate">
            <a:avLst>
              <a:gd name="adj" fmla="val 24698"/>
            </a:avLst>
          </a:prstGeom>
          <a:solidFill>
            <a:schemeClr val="accent4">
              <a:lumMod val="40000"/>
              <a:lumOff val="60000"/>
            </a:schemeClr>
          </a:solidFill>
          <a:ln>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9" name="Text Box 9"/>
          <p:cNvSpPr txBox="1">
            <a:spLocks noChangeArrowheads="1"/>
          </p:cNvSpPr>
          <p:nvPr/>
        </p:nvSpPr>
        <p:spPr bwMode="auto">
          <a:xfrm>
            <a:off x="1287995" y="3317507"/>
            <a:ext cx="9045572" cy="276999"/>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增选课程在该课程开课两周内完成，</a:t>
            </a:r>
            <a:r>
              <a:rPr lang="zh-CN" altLang="en-US" b="1" dirty="0">
                <a:solidFill>
                  <a:srgbClr val="FF0000"/>
                </a:solidFill>
                <a:latin typeface="+mn-ea"/>
                <a:cs typeface="楷体_GB2312"/>
              </a:rPr>
              <a:t>过时一律不能增选。</a:t>
            </a:r>
          </a:p>
        </p:txBody>
      </p:sp>
      <p:sp>
        <p:nvSpPr>
          <p:cNvPr id="10" name="AutoShape 10"/>
          <p:cNvSpPr>
            <a:spLocks noChangeArrowheads="1"/>
          </p:cNvSpPr>
          <p:nvPr/>
        </p:nvSpPr>
        <p:spPr bwMode="auto">
          <a:xfrm>
            <a:off x="861658" y="3898487"/>
            <a:ext cx="10515600" cy="642942"/>
          </a:xfrm>
          <a:prstGeom prst="homePlate">
            <a:avLst>
              <a:gd name="adj" fmla="val 24698"/>
            </a:avLst>
          </a:prstGeom>
          <a:solidFill>
            <a:schemeClr val="accent4">
              <a:lumMod val="60000"/>
              <a:lumOff val="40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11" name="Text Box 11"/>
          <p:cNvSpPr txBox="1">
            <a:spLocks noChangeArrowheads="1"/>
          </p:cNvSpPr>
          <p:nvPr/>
        </p:nvSpPr>
        <p:spPr bwMode="auto">
          <a:xfrm>
            <a:off x="1292225" y="4078923"/>
            <a:ext cx="7146290" cy="276860"/>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退课应在该课程学时完成一半前完成</a:t>
            </a:r>
            <a:r>
              <a:rPr lang="zh-CN" altLang="en-US" b="1" dirty="0">
                <a:latin typeface="+mn-ea"/>
              </a:rPr>
              <a:t>，</a:t>
            </a:r>
            <a:r>
              <a:rPr lang="zh-CN" altLang="en-US" b="1" dirty="0">
                <a:solidFill>
                  <a:srgbClr val="FF0000"/>
                </a:solidFill>
                <a:latin typeface="+mn-ea"/>
                <a:cs typeface="楷体_GB2312"/>
              </a:rPr>
              <a:t>学时过半一律不能退课 。</a:t>
            </a:r>
            <a:endParaRPr lang="zh-CN" altLang="en-US" b="1" dirty="0">
              <a:latin typeface="+mn-ea"/>
              <a:cs typeface="楷体_GB2312"/>
            </a:endParaRPr>
          </a:p>
        </p:txBody>
      </p:sp>
      <p:sp>
        <p:nvSpPr>
          <p:cNvPr id="12" name="Rectangle 12"/>
          <p:cNvSpPr>
            <a:spLocks noChangeArrowheads="1"/>
          </p:cNvSpPr>
          <p:nvPr/>
        </p:nvSpPr>
        <p:spPr bwMode="auto">
          <a:xfrm>
            <a:off x="922338" y="2368460"/>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１</a:t>
            </a:r>
          </a:p>
        </p:txBody>
      </p:sp>
      <p:sp>
        <p:nvSpPr>
          <p:cNvPr id="13" name="Rectangle 13"/>
          <p:cNvSpPr>
            <a:spLocks noChangeArrowheads="1"/>
          </p:cNvSpPr>
          <p:nvPr/>
        </p:nvSpPr>
        <p:spPr bwMode="auto">
          <a:xfrm>
            <a:off x="932815" y="3143885"/>
            <a:ext cx="298450" cy="540385"/>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２</a:t>
            </a:r>
          </a:p>
        </p:txBody>
      </p:sp>
      <p:sp>
        <p:nvSpPr>
          <p:cNvPr id="14" name="Rectangle 14"/>
          <p:cNvSpPr>
            <a:spLocks noChangeArrowheads="1"/>
          </p:cNvSpPr>
          <p:nvPr/>
        </p:nvSpPr>
        <p:spPr bwMode="auto">
          <a:xfrm>
            <a:off x="954610" y="3959168"/>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３</a:t>
            </a:r>
          </a:p>
        </p:txBody>
      </p:sp>
      <p:sp>
        <p:nvSpPr>
          <p:cNvPr id="15" name="AutoShape 10"/>
          <p:cNvSpPr>
            <a:spLocks noChangeArrowheads="1"/>
          </p:cNvSpPr>
          <p:nvPr/>
        </p:nvSpPr>
        <p:spPr bwMode="auto">
          <a:xfrm>
            <a:off x="840142" y="4610229"/>
            <a:ext cx="10515600" cy="644400"/>
          </a:xfrm>
          <a:prstGeom prst="homePlate">
            <a:avLst>
              <a:gd name="adj" fmla="val 24698"/>
            </a:avLst>
          </a:prstGeom>
          <a:solidFill>
            <a:srgbClr val="FFCD2F"/>
          </a:solidFill>
          <a:ln>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6" name="Rectangle 13"/>
          <p:cNvSpPr>
            <a:spLocks noChangeArrowheads="1"/>
          </p:cNvSpPr>
          <p:nvPr/>
        </p:nvSpPr>
        <p:spPr bwMode="auto">
          <a:xfrm>
            <a:off x="933095" y="4756976"/>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a:solidFill>
                  <a:schemeClr val="bg1"/>
                </a:solidFill>
                <a:latin typeface="Arial Unicode MS" panose="020B0604020202020204" charset="-122"/>
                <a:ea typeface="Arial Unicode MS" panose="020B0604020202020204" charset="-122"/>
                <a:cs typeface="Arial Unicode MS" panose="020B0604020202020204" charset="-122"/>
              </a:rPr>
              <a:t>4</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17" name="Text Box 11"/>
          <p:cNvSpPr txBox="1">
            <a:spLocks noChangeArrowheads="1"/>
          </p:cNvSpPr>
          <p:nvPr/>
        </p:nvSpPr>
        <p:spPr bwMode="auto">
          <a:xfrm>
            <a:off x="1253060" y="4668286"/>
            <a:ext cx="9944100" cy="553998"/>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课程学位课与非学位课属性变更应在课程考核前</a:t>
            </a:r>
            <a:r>
              <a:rPr lang="en-US" altLang="zh-CN" b="1" dirty="0">
                <a:latin typeface="+mn-ea"/>
                <a:cs typeface="楷体_GB2312"/>
              </a:rPr>
              <a:t>10</a:t>
            </a:r>
            <a:r>
              <a:rPr lang="zh-CN" altLang="en-US" b="1" dirty="0">
                <a:latin typeface="+mn-ea"/>
                <a:cs typeface="楷体_GB2312"/>
              </a:rPr>
              <a:t>天提出申请，考核前完成，</a:t>
            </a:r>
            <a:r>
              <a:rPr lang="zh-CN" altLang="en-US" b="1" dirty="0">
                <a:solidFill>
                  <a:srgbClr val="FF0000"/>
                </a:solidFill>
                <a:latin typeface="+mn-ea"/>
                <a:cs typeface="楷体_GB2312"/>
              </a:rPr>
              <a:t>课程考核之后一律不能变更。</a:t>
            </a:r>
          </a:p>
        </p:txBody>
      </p:sp>
      <p:sp>
        <p:nvSpPr>
          <p:cNvPr id="18" name="AutoShape 10"/>
          <p:cNvSpPr>
            <a:spLocks noChangeArrowheads="1"/>
          </p:cNvSpPr>
          <p:nvPr/>
        </p:nvSpPr>
        <p:spPr bwMode="auto">
          <a:xfrm>
            <a:off x="850899" y="5311856"/>
            <a:ext cx="10515600" cy="644400"/>
          </a:xfrm>
          <a:prstGeom prst="homePlate">
            <a:avLst>
              <a:gd name="adj" fmla="val 24698"/>
            </a:avLst>
          </a:prstGeom>
          <a:solidFill>
            <a:srgbClr val="EAB200"/>
          </a:solidFill>
          <a:ln>
            <a:solidFill>
              <a:srgbClr val="584300"/>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9" name="Rectangle 13"/>
          <p:cNvSpPr>
            <a:spLocks noChangeArrowheads="1"/>
          </p:cNvSpPr>
          <p:nvPr/>
        </p:nvSpPr>
        <p:spPr bwMode="auto">
          <a:xfrm>
            <a:off x="933096" y="5388658"/>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a:solidFill>
                  <a:schemeClr val="bg1"/>
                </a:solidFill>
                <a:latin typeface="Arial Unicode MS" panose="020B0604020202020204" charset="-122"/>
                <a:ea typeface="Arial Unicode MS" panose="020B0604020202020204" charset="-122"/>
                <a:cs typeface="Arial Unicode MS" panose="020B0604020202020204" charset="-122"/>
              </a:rPr>
              <a:t>5</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20" name="Text Box 11"/>
          <p:cNvSpPr txBox="1">
            <a:spLocks noChangeArrowheads="1"/>
          </p:cNvSpPr>
          <p:nvPr/>
        </p:nvSpPr>
        <p:spPr bwMode="auto">
          <a:xfrm>
            <a:off x="1292225" y="5450840"/>
            <a:ext cx="9940290" cy="276860"/>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因成绩原因影响申请奖学金、转博、毕业或者面临退学等情况，而申请课程变更者，</a:t>
            </a:r>
            <a:r>
              <a:rPr lang="zh-CN" altLang="en-US" b="1" dirty="0">
                <a:solidFill>
                  <a:srgbClr val="FF0000"/>
                </a:solidFill>
                <a:latin typeface="+mn-ea"/>
                <a:cs typeface="楷体_GB2312"/>
              </a:rPr>
              <a:t>一律不予受理。</a:t>
            </a:r>
            <a:endParaRPr lang="zh-CN" altLang="en-US" b="1" dirty="0">
              <a:latin typeface="+mn-ea"/>
              <a:cs typeface="楷体_GB231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7600" t="-139" r="3500" b="24875"/>
          <a:stretch>
            <a:fillRect/>
          </a:stretch>
        </p:blipFill>
        <p:spPr>
          <a:xfrm>
            <a:off x="0" y="-12700"/>
            <a:ext cx="12293600" cy="68834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课程评估</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mj-ea"/>
              </a:rPr>
              <a:t>（一）课程评估</a:t>
            </a:r>
          </a:p>
        </p:txBody>
      </p:sp>
      <p:sp>
        <p:nvSpPr>
          <p:cNvPr id="4" name="圆角矩形 3"/>
          <p:cNvSpPr/>
          <p:nvPr/>
        </p:nvSpPr>
        <p:spPr>
          <a:xfrm>
            <a:off x="838200" y="1409262"/>
            <a:ext cx="105156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b="1" dirty="0">
                <a:solidFill>
                  <a:schemeClr val="bg1"/>
                </a:solidFill>
                <a:latin typeface="+mn-ea"/>
              </a:rPr>
              <a:t>       课程评估是任课教师和学院获得课程信息反馈的重要途径，也是课程调整的依据，请同学们认真对所修读的课程进行评估。</a:t>
            </a:r>
          </a:p>
        </p:txBody>
      </p:sp>
      <p:sp>
        <p:nvSpPr>
          <p:cNvPr id="5" name="TextBox 12"/>
          <p:cNvSpPr txBox="1"/>
          <p:nvPr/>
        </p:nvSpPr>
        <p:spPr>
          <a:xfrm>
            <a:off x="838200" y="2980898"/>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评估时间</a:t>
            </a:r>
          </a:p>
        </p:txBody>
      </p:sp>
      <p:sp>
        <p:nvSpPr>
          <p:cNvPr id="6" name="Freeform 7"/>
          <p:cNvSpPr/>
          <p:nvPr/>
        </p:nvSpPr>
        <p:spPr bwMode="auto">
          <a:xfrm>
            <a:off x="1909769" y="2552270"/>
            <a:ext cx="9444031" cy="147109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20000"/>
              <a:lumOff val="80000"/>
            </a:schemeClr>
          </a:solidFill>
          <a:ln w="6350">
            <a:solidFill>
              <a:schemeClr val="accent2">
                <a:lumMod val="60000"/>
                <a:lumOff val="40000"/>
              </a:schemeClr>
            </a:solidFill>
            <a:round/>
          </a:ln>
        </p:spPr>
        <p:txBody>
          <a:bodyPr/>
          <a:lstStyle/>
          <a:p>
            <a:endParaRPr lang="zh-CN" altLang="en-US">
              <a:latin typeface="Calibri" panose="020F0502020204030204" pitchFamily="34" charset="0"/>
            </a:endParaRPr>
          </a:p>
        </p:txBody>
      </p:sp>
      <p:sp>
        <p:nvSpPr>
          <p:cNvPr id="7" name="TextBox 15"/>
          <p:cNvSpPr txBox="1"/>
          <p:nvPr/>
        </p:nvSpPr>
        <p:spPr>
          <a:xfrm>
            <a:off x="838200" y="4603108"/>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必要性</a:t>
            </a:r>
          </a:p>
        </p:txBody>
      </p:sp>
      <p:sp>
        <p:nvSpPr>
          <p:cNvPr id="8" name="Freeform 7"/>
          <p:cNvSpPr/>
          <p:nvPr/>
        </p:nvSpPr>
        <p:spPr bwMode="auto">
          <a:xfrm>
            <a:off x="1909770" y="4317357"/>
            <a:ext cx="9444029" cy="928694"/>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40000"/>
              <a:lumOff val="60000"/>
            </a:schemeClr>
          </a:solidFill>
          <a:ln w="6350">
            <a:solidFill>
              <a:schemeClr val="accent2">
                <a:lumMod val="75000"/>
              </a:schemeClr>
            </a:solidFill>
            <a:round/>
          </a:ln>
        </p:spPr>
        <p:txBody>
          <a:bodyPr/>
          <a:lstStyle/>
          <a:p>
            <a:endParaRPr lang="zh-CN" altLang="en-US">
              <a:latin typeface="Calibri" panose="020F0502020204030204" pitchFamily="34" charset="0"/>
            </a:endParaRPr>
          </a:p>
        </p:txBody>
      </p:sp>
      <p:sp>
        <p:nvSpPr>
          <p:cNvPr id="9" name="TextBox 17"/>
          <p:cNvSpPr txBox="1"/>
          <p:nvPr/>
        </p:nvSpPr>
        <p:spPr>
          <a:xfrm>
            <a:off x="838200" y="5817554"/>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注意事项</a:t>
            </a:r>
          </a:p>
        </p:txBody>
      </p:sp>
      <p:sp>
        <p:nvSpPr>
          <p:cNvPr id="10" name="Freeform 7"/>
          <p:cNvSpPr/>
          <p:nvPr/>
        </p:nvSpPr>
        <p:spPr bwMode="auto">
          <a:xfrm>
            <a:off x="1909770" y="5531802"/>
            <a:ext cx="9444028" cy="88741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60000"/>
              <a:lumOff val="40000"/>
            </a:schemeClr>
          </a:solidFill>
          <a:ln w="6350">
            <a:solidFill>
              <a:schemeClr val="accent2">
                <a:lumMod val="50000"/>
              </a:schemeClr>
            </a:solidFill>
            <a:round/>
          </a:ln>
        </p:spPr>
        <p:txBody>
          <a:bodyPr/>
          <a:lstStyle/>
          <a:p>
            <a:endParaRPr lang="zh-CN" altLang="en-US">
              <a:latin typeface="Calibri" panose="020F0502020204030204" pitchFamily="34" charset="0"/>
            </a:endParaRPr>
          </a:p>
        </p:txBody>
      </p:sp>
      <p:sp>
        <p:nvSpPr>
          <p:cNvPr id="11" name="TextBox 19"/>
          <p:cNvSpPr txBox="1"/>
          <p:nvPr/>
        </p:nvSpPr>
        <p:spPr>
          <a:xfrm>
            <a:off x="2124082" y="2736067"/>
            <a:ext cx="9229715" cy="1168400"/>
          </a:xfrm>
          <a:prstGeom prst="rect">
            <a:avLst/>
          </a:prstGeom>
          <a:noFill/>
        </p:spPr>
        <p:txBody>
          <a:bodyPr wrap="square" rtlCol="0">
            <a:spAutoFit/>
          </a:bodyPr>
          <a:lstStyle/>
          <a:p>
            <a:pPr algn="just">
              <a:lnSpc>
                <a:spcPts val="2800"/>
              </a:lnSpc>
            </a:pPr>
            <a:r>
              <a:rPr lang="zh-CN" altLang="en-US" b="1" dirty="0">
                <a:latin typeface="+mn-ea"/>
              </a:rPr>
              <a:t>开始时间：评估课程：每门课程学时进行到</a:t>
            </a:r>
            <a:r>
              <a:rPr lang="en-US" altLang="zh-CN" b="1" dirty="0">
                <a:latin typeface="+mn-ea"/>
              </a:rPr>
              <a:t>2/3</a:t>
            </a:r>
            <a:r>
              <a:rPr lang="zh-CN" altLang="en-US" b="1" dirty="0">
                <a:latin typeface="+mn-ea"/>
              </a:rPr>
              <a:t>时；评估教师：本人授课学时完成一半后；会群发邮件给选课同学通知课程开始评估。</a:t>
            </a:r>
            <a:endParaRPr lang="en-US" altLang="zh-CN" b="1" dirty="0">
              <a:latin typeface="+mn-ea"/>
            </a:endParaRPr>
          </a:p>
          <a:p>
            <a:pPr algn="just">
              <a:lnSpc>
                <a:spcPts val="2800"/>
              </a:lnSpc>
            </a:pPr>
            <a:r>
              <a:rPr lang="zh-CN" altLang="en-US" b="1" dirty="0">
                <a:latin typeface="+mn-ea"/>
              </a:rPr>
              <a:t>结束时间：每门课程的成绩发布时间。</a:t>
            </a:r>
          </a:p>
        </p:txBody>
      </p:sp>
      <p:sp>
        <p:nvSpPr>
          <p:cNvPr id="12" name="TextBox 20"/>
          <p:cNvSpPr txBox="1"/>
          <p:nvPr/>
        </p:nvSpPr>
        <p:spPr>
          <a:xfrm>
            <a:off x="2195522" y="5674678"/>
            <a:ext cx="9158276" cy="368300"/>
          </a:xfrm>
          <a:prstGeom prst="rect">
            <a:avLst/>
          </a:prstGeom>
          <a:noFill/>
        </p:spPr>
        <p:txBody>
          <a:bodyPr wrap="square" rtlCol="0">
            <a:spAutoFit/>
          </a:bodyPr>
          <a:lstStyle/>
          <a:p>
            <a:r>
              <a:rPr kumimoji="1" lang="zh-CN" altLang="en-US" b="1" dirty="0">
                <a:latin typeface="+mn-ea"/>
              </a:rPr>
              <a:t>务必使用学校提供的邮箱，实在不愿使用者必须将该邮箱关联到常用信箱，以免漏接信息。</a:t>
            </a:r>
            <a:endParaRPr lang="zh-CN" altLang="en-US" dirty="0">
              <a:latin typeface="+mn-ea"/>
            </a:endParaRPr>
          </a:p>
        </p:txBody>
      </p:sp>
      <p:sp>
        <p:nvSpPr>
          <p:cNvPr id="13" name="TextBox 21"/>
          <p:cNvSpPr txBox="1"/>
          <p:nvPr/>
        </p:nvSpPr>
        <p:spPr>
          <a:xfrm>
            <a:off x="2124083" y="4458538"/>
            <a:ext cx="9229714" cy="646331"/>
          </a:xfrm>
          <a:prstGeom prst="rect">
            <a:avLst/>
          </a:prstGeom>
          <a:noFill/>
        </p:spPr>
        <p:txBody>
          <a:bodyPr wrap="square" rtlCol="0">
            <a:spAutoFit/>
          </a:bodyPr>
          <a:lstStyle/>
          <a:p>
            <a:pPr algn="just"/>
            <a:r>
              <a:rPr lang="zh-CN" altLang="en-US" b="1" dirty="0">
                <a:latin typeface="+mn-ea"/>
              </a:rPr>
              <a:t>未在规定时间段内进行课程评估的同学在一段时间内不能在网上查询成绩，本学年未评估课程成绩在下一学年第二学期才能查询。</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 t="-321" r="208" b="12247"/>
          <a:stretch>
            <a:fillRect/>
          </a:stretch>
        </p:blipFill>
        <p:spPr>
          <a:xfrm>
            <a:off x="1" y="-25400"/>
            <a:ext cx="12191999" cy="6985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06</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课程考核</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（一）考场公布与查询</a:t>
            </a:r>
            <a:endParaRPr lang="zh-CN" altLang="en-US" dirty="0"/>
          </a:p>
        </p:txBody>
      </p:sp>
      <p:grpSp>
        <p:nvGrpSpPr>
          <p:cNvPr id="5" name="组合 4"/>
          <p:cNvGrpSpPr/>
          <p:nvPr/>
        </p:nvGrpSpPr>
        <p:grpSpPr>
          <a:xfrm>
            <a:off x="812800" y="1509471"/>
            <a:ext cx="10515600" cy="3808092"/>
            <a:chOff x="812800" y="1942613"/>
            <a:chExt cx="10515600" cy="3808092"/>
          </a:xfrm>
        </p:grpSpPr>
        <p:sp>
          <p:nvSpPr>
            <p:cNvPr id="6" name="矩形 5"/>
            <p:cNvSpPr/>
            <p:nvPr/>
          </p:nvSpPr>
          <p:spPr>
            <a:xfrm>
              <a:off x="812800" y="2228885"/>
              <a:ext cx="10515600" cy="5544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任意多边形 6"/>
            <p:cNvSpPr/>
            <p:nvPr/>
          </p:nvSpPr>
          <p:spPr>
            <a:xfrm>
              <a:off x="1306830" y="1942613"/>
              <a:ext cx="7797165" cy="649605"/>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309928" tIns="31703" rIns="309928" bIns="31703" numCol="1" spcCol="1270" anchor="ctr" anchorCtr="0">
              <a:noAutofit/>
            </a:bodyPr>
            <a:lstStyle/>
            <a:p>
              <a:pPr lvl="0" algn="l" defTabSz="1066800">
                <a:lnSpc>
                  <a:spcPct val="90000"/>
                </a:lnSpc>
                <a:spcBef>
                  <a:spcPct val="0"/>
                </a:spcBef>
                <a:spcAft>
                  <a:spcPct val="35000"/>
                </a:spcAft>
              </a:pPr>
              <a:r>
                <a:rPr lang="zh-CN" altLang="en-US" sz="2400" kern="1200" dirty="0"/>
                <a:t>选课系统内公告区域</a:t>
              </a:r>
            </a:p>
          </p:txBody>
        </p:sp>
        <p:sp>
          <p:nvSpPr>
            <p:cNvPr id="10" name="矩形 9"/>
            <p:cNvSpPr/>
            <p:nvPr/>
          </p:nvSpPr>
          <p:spPr>
            <a:xfrm>
              <a:off x="812800" y="3588113"/>
              <a:ext cx="10515600" cy="554400"/>
            </a:xfrm>
            <a:prstGeom prst="rect">
              <a:avLst/>
            </a:prstGeom>
          </p:spPr>
          <p:style>
            <a:lnRef idx="2">
              <a:schemeClr val="accent3">
                <a:hueOff val="1807066"/>
                <a:satOff val="66667"/>
                <a:lumOff val="-97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10"/>
            <p:cNvSpPr/>
            <p:nvPr/>
          </p:nvSpPr>
          <p:spPr>
            <a:xfrm>
              <a:off x="1306830" y="3291646"/>
              <a:ext cx="7797165" cy="649605"/>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1807066"/>
                <a:satOff val="66667"/>
                <a:lumOff val="-9787"/>
                <a:alphaOff val="0"/>
              </a:schemeClr>
            </a:effectRef>
            <a:fontRef idx="minor">
              <a:schemeClr val="lt1"/>
            </a:fontRef>
          </p:style>
          <p:txBody>
            <a:bodyPr spcFirstLastPara="0" vert="horz" wrap="square" lIns="309928" tIns="31703" rIns="309928" bIns="31703" numCol="1" spcCol="1270" anchor="ctr" anchorCtr="0">
              <a:noAutofit/>
            </a:bodyPr>
            <a:lstStyle/>
            <a:p>
              <a:pPr lvl="0" defTabSz="1066800">
                <a:lnSpc>
                  <a:spcPct val="90000"/>
                </a:lnSpc>
                <a:spcBef>
                  <a:spcPct val="0"/>
                </a:spcBef>
                <a:spcAft>
                  <a:spcPct val="35000"/>
                </a:spcAft>
              </a:pPr>
              <a:r>
                <a:rPr lang="zh-CN" altLang="en-US" sz="2400" kern="1200" dirty="0"/>
                <a:t>国科大教务部网站主页</a:t>
              </a:r>
              <a:r>
                <a:rPr lang="zh-CN" altLang="en-US" kern="1200" dirty="0">
                  <a:latin typeface="Arial Unicode MS" panose="020B0604020202020204" charset="-122"/>
                  <a:ea typeface="Arial Unicode MS" panose="020B0604020202020204" charset="-122"/>
                  <a:cs typeface="Arial Unicode MS" panose="020B0604020202020204" charset="-122"/>
                </a:rPr>
                <a:t>（</a:t>
              </a:r>
              <a:r>
                <a:rPr lang="en-US" altLang="en-US" dirty="0">
                  <a:latin typeface="Arial Unicode MS" panose="020B0604020202020204" charset="-122"/>
                  <a:ea typeface="Arial Unicode MS" panose="020B0604020202020204" charset="-122"/>
                  <a:cs typeface="Arial Unicode MS" panose="020B0604020202020204" charset="-122"/>
                </a:rPr>
                <a:t> https://</a:t>
              </a:r>
              <a:r>
                <a:rPr lang="en-US" altLang="en-US" dirty="0" err="1">
                  <a:latin typeface="Arial Unicode MS" panose="020B0604020202020204" charset="-122"/>
                  <a:ea typeface="Arial Unicode MS" panose="020B0604020202020204" charset="-122"/>
                  <a:cs typeface="Arial Unicode MS" panose="020B0604020202020204" charset="-122"/>
                </a:rPr>
                <a:t>jwb.ucas.ac.cn</a:t>
              </a:r>
              <a:r>
                <a:rPr lang="en-US" altLang="en-US" dirty="0">
                  <a:latin typeface="Arial Unicode MS" panose="020B0604020202020204" charset="-122"/>
                  <a:ea typeface="Arial Unicode MS" panose="020B0604020202020204" charset="-122"/>
                  <a:cs typeface="Arial Unicode MS" panose="020B0604020202020204" charset="-122"/>
                </a:rPr>
                <a:t>/</a:t>
              </a:r>
              <a:r>
                <a:rPr lang="en-US" altLang="en-US" dirty="0" err="1">
                  <a:latin typeface="Arial Unicode MS" panose="020B0604020202020204" charset="-122"/>
                  <a:ea typeface="Arial Unicode MS" panose="020B0604020202020204" charset="-122"/>
                  <a:cs typeface="Arial Unicode MS" panose="020B0604020202020204" charset="-122"/>
                </a:rPr>
                <a:t>index.php</a:t>
              </a:r>
              <a:r>
                <a:rPr lang="en-US" altLang="en-US" dirty="0">
                  <a:latin typeface="Arial Unicode MS" panose="020B0604020202020204" charset="-122"/>
                  <a:ea typeface="Arial Unicode MS" panose="020B0604020202020204" charset="-122"/>
                  <a:cs typeface="Arial Unicode MS" panose="020B0604020202020204" charset="-122"/>
                </a:rPr>
                <a:t>/</a:t>
              </a:r>
              <a:r>
                <a:rPr lang="en-US" altLang="en-US" dirty="0" err="1">
                  <a:latin typeface="Arial Unicode MS" panose="020B0604020202020204" charset="-122"/>
                  <a:ea typeface="Arial Unicode MS" panose="020B0604020202020204" charset="-122"/>
                  <a:cs typeface="Arial Unicode MS" panose="020B0604020202020204" charset="-122"/>
                </a:rPr>
                <a:t>zh</a:t>
              </a:r>
              <a:r>
                <a:rPr lang="en-US" altLang="en-US" dirty="0">
                  <a:latin typeface="Arial Unicode MS" panose="020B0604020202020204" charset="-122"/>
                  <a:ea typeface="Arial Unicode MS" panose="020B0604020202020204" charset="-122"/>
                  <a:cs typeface="Arial Unicode MS" panose="020B0604020202020204" charset="-122"/>
                </a:rPr>
                <a:t>/ </a:t>
              </a:r>
              <a:r>
                <a:rPr lang="zh-CN" altLang="en-US" kern="1200" dirty="0">
                  <a:latin typeface="Arial Unicode MS" panose="020B0604020202020204" charset="-122"/>
                  <a:ea typeface="Arial Unicode MS" panose="020B0604020202020204" charset="-122"/>
                  <a:cs typeface="Arial Unicode MS" panose="020B0604020202020204" charset="-122"/>
                </a:rPr>
                <a:t>）</a:t>
              </a:r>
            </a:p>
          </p:txBody>
        </p:sp>
        <p:sp>
          <p:nvSpPr>
            <p:cNvPr id="12" name="矩形 11"/>
            <p:cNvSpPr/>
            <p:nvPr/>
          </p:nvSpPr>
          <p:spPr>
            <a:xfrm>
              <a:off x="812800" y="5196305"/>
              <a:ext cx="10515600" cy="554400"/>
            </a:xfrm>
            <a:prstGeom prst="rect">
              <a:avLst/>
            </a:prstGeom>
            <a:solidFill>
              <a:schemeClr val="bg1"/>
            </a:solidFill>
          </p:spPr>
          <p:style>
            <a:lnRef idx="2">
              <a:schemeClr val="accent3">
                <a:hueOff val="2710599"/>
                <a:satOff val="100000"/>
                <a:lumOff val="-1468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1306830" y="4512751"/>
              <a:ext cx="7797165" cy="1067435"/>
            </a:xfrm>
            <a:custGeom>
              <a:avLst/>
              <a:gdLst>
                <a:gd name="connsiteX0" fmla="*/ 0 w 7360920"/>
                <a:gd name="connsiteY0" fmla="*/ 209956 h 1259712"/>
                <a:gd name="connsiteX1" fmla="*/ 209956 w 7360920"/>
                <a:gd name="connsiteY1" fmla="*/ 0 h 1259712"/>
                <a:gd name="connsiteX2" fmla="*/ 7150964 w 7360920"/>
                <a:gd name="connsiteY2" fmla="*/ 0 h 1259712"/>
                <a:gd name="connsiteX3" fmla="*/ 7360920 w 7360920"/>
                <a:gd name="connsiteY3" fmla="*/ 209956 h 1259712"/>
                <a:gd name="connsiteX4" fmla="*/ 7360920 w 7360920"/>
                <a:gd name="connsiteY4" fmla="*/ 1049756 h 1259712"/>
                <a:gd name="connsiteX5" fmla="*/ 7150964 w 7360920"/>
                <a:gd name="connsiteY5" fmla="*/ 1259712 h 1259712"/>
                <a:gd name="connsiteX6" fmla="*/ 209956 w 7360920"/>
                <a:gd name="connsiteY6" fmla="*/ 1259712 h 1259712"/>
                <a:gd name="connsiteX7" fmla="*/ 0 w 7360920"/>
                <a:gd name="connsiteY7" fmla="*/ 1049756 h 1259712"/>
                <a:gd name="connsiteX8" fmla="*/ 0 w 7360920"/>
                <a:gd name="connsiteY8" fmla="*/ 209956 h 125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1259712">
                  <a:moveTo>
                    <a:pt x="0" y="209956"/>
                  </a:moveTo>
                  <a:cubicBezTo>
                    <a:pt x="0" y="94001"/>
                    <a:pt x="94001" y="0"/>
                    <a:pt x="209956" y="0"/>
                  </a:cubicBezTo>
                  <a:lnTo>
                    <a:pt x="7150964" y="0"/>
                  </a:lnTo>
                  <a:cubicBezTo>
                    <a:pt x="7266919" y="0"/>
                    <a:pt x="7360920" y="94001"/>
                    <a:pt x="7360920" y="209956"/>
                  </a:cubicBezTo>
                  <a:lnTo>
                    <a:pt x="7360920" y="1049756"/>
                  </a:lnTo>
                  <a:cubicBezTo>
                    <a:pt x="7360920" y="1165711"/>
                    <a:pt x="7266919" y="1259712"/>
                    <a:pt x="7150964" y="1259712"/>
                  </a:cubicBezTo>
                  <a:lnTo>
                    <a:pt x="209956" y="1259712"/>
                  </a:lnTo>
                  <a:cubicBezTo>
                    <a:pt x="94001" y="1259712"/>
                    <a:pt x="0" y="1165711"/>
                    <a:pt x="0" y="1049756"/>
                  </a:cubicBezTo>
                  <a:lnTo>
                    <a:pt x="0" y="209956"/>
                  </a:lnTo>
                  <a:close/>
                </a:path>
              </a:pathLst>
            </a:custGeom>
          </p:spPr>
          <p:style>
            <a:lnRef idx="2">
              <a:schemeClr val="lt1">
                <a:hueOff val="0"/>
                <a:satOff val="0"/>
                <a:lumOff val="0"/>
                <a:alphaOff val="0"/>
              </a:schemeClr>
            </a:lnRef>
            <a:fillRef idx="1">
              <a:schemeClr val="accent3">
                <a:hueOff val="2710599"/>
                <a:satOff val="100000"/>
                <a:lumOff val="-14689"/>
                <a:alphaOff val="0"/>
              </a:schemeClr>
            </a:fillRef>
            <a:effectRef idx="0">
              <a:schemeClr val="accent3">
                <a:hueOff val="2710599"/>
                <a:satOff val="100000"/>
                <a:lumOff val="-14689"/>
                <a:alphaOff val="0"/>
              </a:schemeClr>
            </a:effectRef>
            <a:fontRef idx="minor">
              <a:schemeClr val="lt1"/>
            </a:fontRef>
          </p:style>
          <p:txBody>
            <a:bodyPr spcFirstLastPara="0" vert="horz" wrap="square" lIns="339719" tIns="61494" rIns="339719" bIns="61494" numCol="1" spcCol="1270" anchor="ctr" anchorCtr="0">
              <a:noAutofit/>
            </a:bodyPr>
            <a:lstStyle/>
            <a:p>
              <a:pPr lvl="0" algn="l" defTabSz="977900">
                <a:spcBef>
                  <a:spcPct val="0"/>
                </a:spcBef>
              </a:pPr>
              <a:r>
                <a:rPr lang="zh-CN" altLang="en-US" sz="2200" kern="1200" dirty="0"/>
                <a:t>英语公共必修课考场请登录外语系主页查看：</a:t>
              </a:r>
              <a:endParaRPr lang="en-US" altLang="zh-CN" sz="2200" kern="1200" dirty="0"/>
            </a:p>
            <a:p>
              <a:pPr lvl="0" algn="l" defTabSz="977900">
                <a:spcBef>
                  <a:spcPct val="0"/>
                </a:spcBef>
              </a:pPr>
              <a:r>
                <a:rPr lang="en-US" altLang="zh-CN" sz="2200" kern="1200" dirty="0">
                  <a:latin typeface="Arial Unicode MS" panose="020B0604020202020204" charset="-122"/>
                  <a:ea typeface="Arial Unicode MS" panose="020B0604020202020204" charset="-122"/>
                  <a:cs typeface="Arial Unicode MS" panose="020B0604020202020204" charset="-122"/>
                </a:rPr>
                <a:t>http://foreign.ucas.ac.cn/</a:t>
              </a:r>
              <a:endParaRPr lang="zh-CN" altLang="en-US" sz="2200" kern="1200" dirty="0">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（二）课程考核及成绩记录方式</a:t>
            </a:r>
            <a:endParaRPr lang="zh-CN" altLang="en-US" dirty="0"/>
          </a:p>
        </p:txBody>
      </p:sp>
      <p:sp>
        <p:nvSpPr>
          <p:cNvPr id="4" name="AutoShape 5"/>
          <p:cNvSpPr>
            <a:spLocks noChangeArrowheads="1"/>
          </p:cNvSpPr>
          <p:nvPr/>
        </p:nvSpPr>
        <p:spPr bwMode="auto">
          <a:xfrm>
            <a:off x="837883" y="1379202"/>
            <a:ext cx="10382500" cy="755650"/>
          </a:xfrm>
          <a:prstGeom prst="homePlate">
            <a:avLst>
              <a:gd name="adj" fmla="val 30042"/>
            </a:avLst>
          </a:prstGeom>
          <a:solidFill>
            <a:schemeClr val="accent1">
              <a:lumMod val="20000"/>
              <a:lumOff val="80000"/>
            </a:schemeClr>
          </a:solidFill>
          <a:ln w="19050">
            <a:noFill/>
            <a:miter lim="800000"/>
          </a:ln>
        </p:spPr>
        <p:txBody>
          <a:bodyPr wrap="none" lIns="72000" tIns="0" rIns="0" bIns="0" anchor="ctr"/>
          <a:lstStyle/>
          <a:p>
            <a:pPr fontAlgn="auto">
              <a:spcBef>
                <a:spcPts val="0"/>
              </a:spcBef>
              <a:spcAft>
                <a:spcPts val="0"/>
              </a:spcAft>
              <a:defRPr/>
            </a:pPr>
            <a:endParaRPr lang="zh-CN" altLang="en-US">
              <a:solidFill>
                <a:schemeClr val="bg1"/>
              </a:solidFill>
              <a:latin typeface="+mn-lt"/>
              <a:ea typeface="+mn-ea"/>
            </a:endParaRPr>
          </a:p>
        </p:txBody>
      </p:sp>
      <p:sp>
        <p:nvSpPr>
          <p:cNvPr id="5" name="Text Box 6"/>
          <p:cNvSpPr txBox="1">
            <a:spLocks noChangeArrowheads="1"/>
          </p:cNvSpPr>
          <p:nvPr/>
        </p:nvSpPr>
        <p:spPr bwMode="auto">
          <a:xfrm>
            <a:off x="1456074" y="1600949"/>
            <a:ext cx="9248539" cy="304800"/>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rPr>
              <a:t>课程是否包含平时考核和期中考核以各课程要求为准。</a:t>
            </a:r>
          </a:p>
        </p:txBody>
      </p:sp>
      <p:sp>
        <p:nvSpPr>
          <p:cNvPr id="6" name="AutoShape 7"/>
          <p:cNvSpPr>
            <a:spLocks noChangeArrowheads="1"/>
          </p:cNvSpPr>
          <p:nvPr/>
        </p:nvSpPr>
        <p:spPr bwMode="auto">
          <a:xfrm>
            <a:off x="870472" y="2443143"/>
            <a:ext cx="10382500" cy="859454"/>
          </a:xfrm>
          <a:prstGeom prst="homePlate">
            <a:avLst>
              <a:gd name="adj" fmla="val 30169"/>
            </a:avLst>
          </a:prstGeom>
          <a:solidFill>
            <a:schemeClr val="accent1">
              <a:lumMod val="40000"/>
              <a:lumOff val="60000"/>
            </a:schemeClr>
          </a:solidFill>
          <a:ln w="19050">
            <a:noFill/>
            <a:miter lim="800000"/>
          </a:ln>
        </p:spPr>
        <p:txBody>
          <a:bodyPr wrap="none" lIns="72000" tIns="0" rIns="0" bIns="0" anchor="ctr"/>
          <a:lstStyle/>
          <a:p>
            <a:pPr fontAlgn="auto">
              <a:spcBef>
                <a:spcPts val="0"/>
              </a:spcBef>
              <a:spcAft>
                <a:spcPts val="0"/>
              </a:spcAft>
              <a:defRPr/>
            </a:pPr>
            <a:endParaRPr lang="zh-CN" altLang="en-US">
              <a:solidFill>
                <a:srgbClr val="F62C0A"/>
              </a:solidFill>
              <a:latin typeface="+mn-lt"/>
              <a:ea typeface="+mn-ea"/>
            </a:endParaRPr>
          </a:p>
        </p:txBody>
      </p:sp>
      <p:sp>
        <p:nvSpPr>
          <p:cNvPr id="7" name="Text Box 8"/>
          <p:cNvSpPr txBox="1">
            <a:spLocks noChangeArrowheads="1"/>
          </p:cNvSpPr>
          <p:nvPr/>
        </p:nvSpPr>
        <p:spPr bwMode="auto">
          <a:xfrm>
            <a:off x="1482049" y="2559983"/>
            <a:ext cx="8886505" cy="615553"/>
          </a:xfrm>
          <a:prstGeom prst="rect">
            <a:avLst/>
          </a:prstGeom>
          <a:noFill/>
          <a:ln w="6350">
            <a:noFill/>
            <a:miter lim="800000"/>
          </a:ln>
          <a:effectLst/>
        </p:spPr>
        <p:txBody>
          <a:bodyPr wrap="square" lIns="0" tIns="0" rIns="0" bIns="0" anchor="ctr">
            <a:spAutoFit/>
          </a:bodyPr>
          <a:lstStyle/>
          <a:p>
            <a:r>
              <a:rPr lang="zh-CN" altLang="en-US" sz="2000" b="1" dirty="0">
                <a:solidFill>
                  <a:srgbClr val="ED7D31"/>
                </a:solidFill>
                <a:latin typeface="+mn-ea"/>
                <a:cs typeface="楷体_GB2312"/>
              </a:rPr>
              <a:t>考试方式：课堂闭卷、课堂开卷、读书报告、大开卷等形式；</a:t>
            </a:r>
            <a:endParaRPr lang="en-US" altLang="zh-CN" sz="2000" b="1" dirty="0">
              <a:solidFill>
                <a:srgbClr val="ED7D31"/>
              </a:solidFill>
              <a:latin typeface="+mn-ea"/>
              <a:cs typeface="楷体_GB2312"/>
            </a:endParaRPr>
          </a:p>
          <a:p>
            <a:r>
              <a:rPr lang="zh-CN" altLang="en-US" sz="2000" b="1" dirty="0">
                <a:solidFill>
                  <a:srgbClr val="ED7D31"/>
                </a:solidFill>
                <a:latin typeface="+mn-ea"/>
                <a:cs typeface="楷体_GB2312"/>
              </a:rPr>
              <a:t>核心课一般为闭卷笔试。</a:t>
            </a:r>
          </a:p>
        </p:txBody>
      </p:sp>
      <p:sp>
        <p:nvSpPr>
          <p:cNvPr id="8" name="AutoShape 9"/>
          <p:cNvSpPr>
            <a:spLocks noChangeArrowheads="1"/>
          </p:cNvSpPr>
          <p:nvPr/>
        </p:nvSpPr>
        <p:spPr bwMode="auto">
          <a:xfrm>
            <a:off x="875236" y="3611675"/>
            <a:ext cx="10382500" cy="919162"/>
          </a:xfrm>
          <a:prstGeom prst="homePlate">
            <a:avLst>
              <a:gd name="adj" fmla="val 24698"/>
            </a:avLst>
          </a:prstGeom>
          <a:solidFill>
            <a:schemeClr val="accent1">
              <a:lumMod val="60000"/>
              <a:lumOff val="40000"/>
            </a:schemeClr>
          </a:solidFill>
          <a:ln w="19050">
            <a:noFill/>
            <a:miter lim="800000"/>
          </a:ln>
        </p:spPr>
        <p:txBody>
          <a:bodyPr wrap="none" lIns="72000" tIns="0" rIns="0" bIns="0" anchor="ctr"/>
          <a:lstStyle/>
          <a:p>
            <a:pPr fontAlgn="auto">
              <a:spcBef>
                <a:spcPts val="0"/>
              </a:spcBef>
              <a:spcAft>
                <a:spcPts val="0"/>
              </a:spcAft>
              <a:defRPr/>
            </a:pPr>
            <a:endParaRPr lang="zh-CN" altLang="en-US">
              <a:latin typeface="+mn-lt"/>
              <a:ea typeface="+mn-ea"/>
            </a:endParaRPr>
          </a:p>
        </p:txBody>
      </p:sp>
      <p:sp>
        <p:nvSpPr>
          <p:cNvPr id="9" name="Text Box 10"/>
          <p:cNvSpPr txBox="1">
            <a:spLocks noChangeArrowheads="1"/>
          </p:cNvSpPr>
          <p:nvPr/>
        </p:nvSpPr>
        <p:spPr bwMode="auto">
          <a:xfrm>
            <a:off x="1506682" y="3777128"/>
            <a:ext cx="9342169" cy="615553"/>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cs typeface="楷体_GB2312"/>
              </a:rPr>
              <a:t>成绩记录方式：百分制、四级制（优秀、良好、及格和不及格）和二级制（通过、未通过）。</a:t>
            </a:r>
          </a:p>
        </p:txBody>
      </p:sp>
      <p:sp>
        <p:nvSpPr>
          <p:cNvPr id="10" name="AutoShape 11"/>
          <p:cNvSpPr>
            <a:spLocks noChangeArrowheads="1"/>
          </p:cNvSpPr>
          <p:nvPr/>
        </p:nvSpPr>
        <p:spPr bwMode="auto">
          <a:xfrm>
            <a:off x="870472" y="4861710"/>
            <a:ext cx="10333476" cy="919163"/>
          </a:xfrm>
          <a:prstGeom prst="homePlate">
            <a:avLst>
              <a:gd name="adj" fmla="val 24698"/>
            </a:avLst>
          </a:prstGeom>
          <a:solidFill>
            <a:schemeClr val="accent1">
              <a:lumMod val="75000"/>
            </a:schemeClr>
          </a:solidFill>
          <a:ln w="19050">
            <a:noFill/>
            <a:miter lim="800000"/>
          </a:ln>
        </p:spPr>
        <p:txBody>
          <a:bodyPr wrap="none" lIns="72000" tIns="0" rIns="0" bIns="0" anchor="ctr"/>
          <a:lstStyle/>
          <a:p>
            <a:pPr fontAlgn="auto">
              <a:spcBef>
                <a:spcPts val="0"/>
              </a:spcBef>
              <a:spcAft>
                <a:spcPts val="0"/>
              </a:spcAft>
              <a:defRPr/>
            </a:pPr>
            <a:endParaRPr lang="zh-CN" altLang="en-US" dirty="0">
              <a:latin typeface="+mn-lt"/>
              <a:ea typeface="+mn-ea"/>
            </a:endParaRPr>
          </a:p>
        </p:txBody>
      </p:sp>
      <p:sp>
        <p:nvSpPr>
          <p:cNvPr id="11" name="Text Box 12"/>
          <p:cNvSpPr txBox="1">
            <a:spLocks noChangeArrowheads="1"/>
          </p:cNvSpPr>
          <p:nvPr/>
        </p:nvSpPr>
        <p:spPr bwMode="auto">
          <a:xfrm>
            <a:off x="1506682" y="4992819"/>
            <a:ext cx="9269378" cy="615553"/>
          </a:xfrm>
          <a:prstGeom prst="rect">
            <a:avLst/>
          </a:prstGeom>
          <a:noFill/>
          <a:ln w="9525">
            <a:noFill/>
            <a:miter lim="800000"/>
          </a:ln>
        </p:spPr>
        <p:txBody>
          <a:bodyPr wrap="square" lIns="0" tIns="0" rIns="0" bIns="0" anchor="ctr">
            <a:spAutoFit/>
          </a:bodyPr>
          <a:lstStyle/>
          <a:p>
            <a:r>
              <a:rPr lang="zh-CN" altLang="en-US" sz="2000" b="1" dirty="0">
                <a:solidFill>
                  <a:srgbClr val="ED7D31"/>
                </a:solidFill>
                <a:latin typeface="+mn-ea"/>
                <a:cs typeface="楷体_GB2312"/>
              </a:rPr>
              <a:t>校外选课的课程成绩，须持课程开设单位研究生教务部门开具的正式成绩单，交教务部登录成绩。</a:t>
            </a:r>
          </a:p>
        </p:txBody>
      </p:sp>
      <p:sp>
        <p:nvSpPr>
          <p:cNvPr id="12" name="Rectangle 13"/>
          <p:cNvSpPr>
            <a:spLocks noChangeArrowheads="1"/>
          </p:cNvSpPr>
          <p:nvPr/>
        </p:nvSpPr>
        <p:spPr bwMode="auto">
          <a:xfrm>
            <a:off x="875030" y="1583037"/>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1</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9" name="Rectangle 13"/>
          <p:cNvSpPr>
            <a:spLocks noChangeArrowheads="1"/>
          </p:cNvSpPr>
          <p:nvPr/>
        </p:nvSpPr>
        <p:spPr bwMode="auto">
          <a:xfrm>
            <a:off x="912458" y="2698048"/>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2</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0" name="Rectangle 13"/>
          <p:cNvSpPr>
            <a:spLocks noChangeArrowheads="1"/>
          </p:cNvSpPr>
          <p:nvPr/>
        </p:nvSpPr>
        <p:spPr bwMode="auto">
          <a:xfrm>
            <a:off x="912607" y="3910628"/>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3</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1" name="Rectangle 13"/>
          <p:cNvSpPr>
            <a:spLocks noChangeArrowheads="1"/>
          </p:cNvSpPr>
          <p:nvPr/>
        </p:nvSpPr>
        <p:spPr bwMode="auto">
          <a:xfrm>
            <a:off x="875030" y="5146917"/>
            <a:ext cx="347638" cy="348747"/>
          </a:xfrm>
          <a:prstGeom prst="rect">
            <a:avLst/>
          </a:prstGeom>
          <a:solidFill>
            <a:schemeClr val="accent5">
              <a:lumMod val="75000"/>
            </a:schemeClr>
          </a:solidFill>
          <a:ln w="9525">
            <a:noFill/>
            <a:miter lim="800000"/>
          </a:ln>
        </p:spPr>
        <p:txBody>
          <a:bodyPr lIns="0" tIns="0" rIns="0" bIns="0" anchor="ctr" anchorCtr="1"/>
          <a:lstStyle/>
          <a:p>
            <a:pPr algn="ctr"/>
            <a:r>
              <a:rPr kumimoji="1" lang="en-US" altLang="zh-CN" sz="1600" b="1" dirty="0">
                <a:solidFill>
                  <a:schemeClr val="bg1"/>
                </a:solidFill>
                <a:latin typeface="Calibri" panose="020F0502020204030204" pitchFamily="34" charset="0"/>
                <a:ea typeface="Arial Unicode MS" panose="020B0604020202020204" charset="-122"/>
                <a:cs typeface="Arial Unicode MS" panose="020B0604020202020204" charset="-122"/>
              </a:rPr>
              <a:t>4</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（三）考核纪律</a:t>
            </a:r>
          </a:p>
        </p:txBody>
      </p:sp>
      <p:grpSp>
        <p:nvGrpSpPr>
          <p:cNvPr id="6" name="组合 5"/>
          <p:cNvGrpSpPr/>
          <p:nvPr/>
        </p:nvGrpSpPr>
        <p:grpSpPr>
          <a:xfrm>
            <a:off x="971204" y="1955881"/>
            <a:ext cx="10309168" cy="1281112"/>
            <a:chOff x="2039143" y="4348850"/>
            <a:chExt cx="8113712" cy="1281112"/>
          </a:xfrm>
        </p:grpSpPr>
        <p:sp>
          <p:nvSpPr>
            <p:cNvPr id="7" name="任意多边形 6"/>
            <p:cNvSpPr/>
            <p:nvPr/>
          </p:nvSpPr>
          <p:spPr>
            <a:xfrm>
              <a:off x="2039143"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zh-CN" sz="2500" b="1" kern="1200" dirty="0"/>
                <a:t>按时参加考核</a:t>
              </a:r>
              <a:endParaRPr lang="zh-CN" altLang="en-US" sz="2500" b="1" kern="1200" dirty="0"/>
            </a:p>
          </p:txBody>
        </p:sp>
        <p:sp>
          <p:nvSpPr>
            <p:cNvPr id="8" name="任意多边形 7"/>
            <p:cNvSpPr/>
            <p:nvPr/>
          </p:nvSpPr>
          <p:spPr>
            <a:xfrm>
              <a:off x="4387850" y="47246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9" name="任意多边形 8"/>
            <p:cNvSpPr/>
            <p:nvPr/>
          </p:nvSpPr>
          <p:spPr>
            <a:xfrm>
              <a:off x="5028406"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zh-CN" sz="2500" b="1" kern="1200" dirty="0"/>
                <a:t>遵守考核纪律</a:t>
              </a:r>
              <a:endParaRPr lang="zh-CN" altLang="en-US" sz="2500" b="1" kern="1200" dirty="0"/>
            </a:p>
          </p:txBody>
        </p:sp>
        <p:sp>
          <p:nvSpPr>
            <p:cNvPr id="10" name="任意多边形 9"/>
            <p:cNvSpPr/>
            <p:nvPr/>
          </p:nvSpPr>
          <p:spPr>
            <a:xfrm>
              <a:off x="7377112" y="47246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05905" rIns="135798" bIns="105905" numCol="1" spcCol="1270" anchor="ctr" anchorCtr="0">
              <a:noAutofit/>
            </a:bodyPr>
            <a:lstStyle/>
            <a:p>
              <a:pPr lvl="0" algn="ctr" defTabSz="889000">
                <a:lnSpc>
                  <a:spcPct val="90000"/>
                </a:lnSpc>
                <a:spcBef>
                  <a:spcPct val="0"/>
                </a:spcBef>
                <a:spcAft>
                  <a:spcPct val="35000"/>
                </a:spcAft>
              </a:pPr>
              <a:endParaRPr lang="zh-CN" altLang="en-US" sz="2000" kern="1200"/>
            </a:p>
          </p:txBody>
        </p:sp>
        <p:sp>
          <p:nvSpPr>
            <p:cNvPr id="11" name="任意多边形 10"/>
            <p:cNvSpPr/>
            <p:nvPr/>
          </p:nvSpPr>
          <p:spPr>
            <a:xfrm>
              <a:off x="8017668" y="4348850"/>
              <a:ext cx="2135187" cy="1281112"/>
            </a:xfrm>
            <a:custGeom>
              <a:avLst/>
              <a:gdLst>
                <a:gd name="connsiteX0" fmla="*/ 0 w 2135187"/>
                <a:gd name="connsiteY0" fmla="*/ 128111 h 1281112"/>
                <a:gd name="connsiteX1" fmla="*/ 128111 w 2135187"/>
                <a:gd name="connsiteY1" fmla="*/ 0 h 1281112"/>
                <a:gd name="connsiteX2" fmla="*/ 2007076 w 2135187"/>
                <a:gd name="connsiteY2" fmla="*/ 0 h 1281112"/>
                <a:gd name="connsiteX3" fmla="*/ 2135187 w 2135187"/>
                <a:gd name="connsiteY3" fmla="*/ 128111 h 1281112"/>
                <a:gd name="connsiteX4" fmla="*/ 2135187 w 2135187"/>
                <a:gd name="connsiteY4" fmla="*/ 1153001 h 1281112"/>
                <a:gd name="connsiteX5" fmla="*/ 2007076 w 2135187"/>
                <a:gd name="connsiteY5" fmla="*/ 1281112 h 1281112"/>
                <a:gd name="connsiteX6" fmla="*/ 128111 w 2135187"/>
                <a:gd name="connsiteY6" fmla="*/ 1281112 h 1281112"/>
                <a:gd name="connsiteX7" fmla="*/ 0 w 2135187"/>
                <a:gd name="connsiteY7" fmla="*/ 1153001 h 1281112"/>
                <a:gd name="connsiteX8" fmla="*/ 0 w 2135187"/>
                <a:gd name="connsiteY8" fmla="*/ 128111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1281112">
                  <a:moveTo>
                    <a:pt x="0" y="128111"/>
                  </a:moveTo>
                  <a:cubicBezTo>
                    <a:pt x="0" y="57357"/>
                    <a:pt x="57357" y="0"/>
                    <a:pt x="128111" y="0"/>
                  </a:cubicBezTo>
                  <a:lnTo>
                    <a:pt x="2007076" y="0"/>
                  </a:lnTo>
                  <a:cubicBezTo>
                    <a:pt x="2077830" y="0"/>
                    <a:pt x="2135187" y="57357"/>
                    <a:pt x="2135187" y="128111"/>
                  </a:cubicBezTo>
                  <a:lnTo>
                    <a:pt x="2135187" y="1153001"/>
                  </a:lnTo>
                  <a:cubicBezTo>
                    <a:pt x="2135187" y="1223755"/>
                    <a:pt x="2077830" y="1281112"/>
                    <a:pt x="2007076" y="1281112"/>
                  </a:cubicBezTo>
                  <a:lnTo>
                    <a:pt x="128111" y="1281112"/>
                  </a:lnTo>
                  <a:cubicBezTo>
                    <a:pt x="57357" y="1281112"/>
                    <a:pt x="0" y="1223755"/>
                    <a:pt x="0" y="1153001"/>
                  </a:cubicBezTo>
                  <a:lnTo>
                    <a:pt x="0" y="12811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2772" tIns="132772" rIns="132772" bIns="132772" numCol="1" spcCol="1270" anchor="ctr" anchorCtr="0">
              <a:noAutofit/>
            </a:bodyPr>
            <a:lstStyle/>
            <a:p>
              <a:pPr lvl="0" algn="ctr" defTabSz="1111250">
                <a:lnSpc>
                  <a:spcPct val="90000"/>
                </a:lnSpc>
                <a:spcBef>
                  <a:spcPct val="0"/>
                </a:spcBef>
                <a:spcAft>
                  <a:spcPct val="35000"/>
                </a:spcAft>
              </a:pPr>
              <a:r>
                <a:rPr lang="zh-CN" altLang="en-US" sz="2500" b="1" kern="1200" dirty="0"/>
                <a:t>违纪及作弊处理</a:t>
              </a:r>
            </a:p>
          </p:txBody>
        </p:sp>
      </p:grpSp>
      <p:sp>
        <p:nvSpPr>
          <p:cNvPr id="13" name="圆角矩形标注 12"/>
          <p:cNvSpPr/>
          <p:nvPr/>
        </p:nvSpPr>
        <p:spPr>
          <a:xfrm>
            <a:off x="698270" y="4081549"/>
            <a:ext cx="3368186" cy="839586"/>
          </a:xfrm>
          <a:prstGeom prst="wedgeRoundRect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因特殊原因不能参加，须事先办理缓考，否则视为无故缺考</a:t>
            </a:r>
          </a:p>
        </p:txBody>
      </p:sp>
      <p:sp>
        <p:nvSpPr>
          <p:cNvPr id="14" name="圆角矩形标注 13"/>
          <p:cNvSpPr/>
          <p:nvPr/>
        </p:nvSpPr>
        <p:spPr>
          <a:xfrm>
            <a:off x="4634073" y="4039985"/>
            <a:ext cx="2983429" cy="839586"/>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笔试须遵守</a:t>
            </a:r>
            <a:r>
              <a:rPr lang="en-US" altLang="zh-CN" dirty="0"/>
              <a:t>《</a:t>
            </a:r>
            <a:r>
              <a:rPr lang="zh-CN" altLang="en-US" dirty="0"/>
              <a:t>中国科学院大学考场纪律</a:t>
            </a:r>
            <a:r>
              <a:rPr lang="en-US" altLang="zh-CN" dirty="0"/>
              <a:t>》</a:t>
            </a:r>
            <a:r>
              <a:rPr lang="zh-CN" altLang="en-US" dirty="0"/>
              <a:t>各项规定。</a:t>
            </a:r>
          </a:p>
        </p:txBody>
      </p:sp>
      <p:sp>
        <p:nvSpPr>
          <p:cNvPr id="15" name="圆角矩形标注 14"/>
          <p:cNvSpPr/>
          <p:nvPr/>
        </p:nvSpPr>
        <p:spPr>
          <a:xfrm>
            <a:off x="8470141" y="3954833"/>
            <a:ext cx="2999999" cy="848581"/>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移交学生处根据学生管理规定处理</a:t>
            </a:r>
          </a:p>
        </p:txBody>
      </p:sp>
      <p:cxnSp>
        <p:nvCxnSpPr>
          <p:cNvPr id="18" name="直接箭头连接符 17"/>
          <p:cNvCxnSpPr/>
          <p:nvPr/>
        </p:nvCxnSpPr>
        <p:spPr>
          <a:xfrm>
            <a:off x="2261062" y="3236993"/>
            <a:ext cx="0" cy="8029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endCxn id="14" idx="0"/>
          </p:cNvCxnSpPr>
          <p:nvPr/>
        </p:nvCxnSpPr>
        <p:spPr>
          <a:xfrm flipH="1">
            <a:off x="6125788" y="3236993"/>
            <a:ext cx="692" cy="8029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endCxn id="15" idx="0"/>
          </p:cNvCxnSpPr>
          <p:nvPr/>
        </p:nvCxnSpPr>
        <p:spPr>
          <a:xfrm>
            <a:off x="9965537" y="3252606"/>
            <a:ext cx="4604" cy="7022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p:cNvSpPr>
            <a:spLocks noChangeShapeType="1"/>
          </p:cNvSpPr>
          <p:nvPr/>
        </p:nvSpPr>
        <p:spPr bwMode="auto">
          <a:xfrm flipH="1">
            <a:off x="2043101" y="1603943"/>
            <a:ext cx="2856000"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6954610" y="1603943"/>
            <a:ext cx="2784864"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（一）</a:t>
            </a:r>
            <a:r>
              <a:rPr lang="en-US" altLang="zh-CN"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2022-2023</a:t>
            </a:r>
            <a:r>
              <a:rPr lang="zh-CN" altLang="en-US"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学</a:t>
            </a:r>
            <a:r>
              <a:rPr lang="zh-CN" altLang="en-US" b="1" dirty="0">
                <a:effectLst>
                  <a:outerShdw blurRad="38100" dist="38100" dir="2700000" algn="tl">
                    <a:srgbClr val="C0C0C0"/>
                  </a:outerShdw>
                </a:effectLst>
              </a:rPr>
              <a:t>年学期结构</a:t>
            </a:r>
            <a:endParaRPr lang="zh-CN" altLang="en-US" dirty="0"/>
          </a:p>
        </p:txBody>
      </p:sp>
      <p:sp>
        <p:nvSpPr>
          <p:cNvPr id="4" name="Rectangle 3"/>
          <p:cNvSpPr>
            <a:spLocks noChangeArrowheads="1"/>
          </p:cNvSpPr>
          <p:nvPr/>
        </p:nvSpPr>
        <p:spPr bwMode="auto">
          <a:xfrm>
            <a:off x="2043101" y="2290215"/>
            <a:ext cx="7704138" cy="762000"/>
          </a:xfrm>
          <a:prstGeom prst="rect">
            <a:avLst/>
          </a:prstGeom>
          <a:solidFill>
            <a:srgbClr val="3D6AA1"/>
          </a:solidFill>
          <a:ln>
            <a:noFill/>
          </a:ln>
        </p:spPr>
        <p:txBody>
          <a:bodyPr wrap="none" anchor="ctr"/>
          <a:lstStyle/>
          <a:p>
            <a:pPr algn="ctr"/>
            <a:r>
              <a:rPr kumimoji="1" lang="en-US" altLang="zh-CN" sz="3600" b="1" dirty="0">
                <a:solidFill>
                  <a:schemeClr val="bg1"/>
                </a:solidFill>
                <a:latin typeface="Times New Roman" panose="02020603050405020304" pitchFamily="18" charset="0"/>
              </a:rPr>
              <a:t>20</a:t>
            </a:r>
            <a:r>
              <a:rPr kumimoji="1" lang="zh-CN" altLang="en-US" sz="3600" b="1" dirty="0">
                <a:solidFill>
                  <a:schemeClr val="bg1"/>
                </a:solidFill>
                <a:latin typeface="Times New Roman" panose="02020603050405020304" pitchFamily="18" charset="0"/>
              </a:rPr>
              <a:t>周 </a:t>
            </a:r>
            <a:r>
              <a:rPr kumimoji="1" lang="zh-CN" altLang="en-US" sz="3200" b="1" dirty="0">
                <a:solidFill>
                  <a:schemeClr val="bg1"/>
                </a:solidFill>
                <a:latin typeface="Times New Roman" panose="02020603050405020304" pitchFamily="18" charset="0"/>
              </a:rPr>
              <a:t>（</a:t>
            </a:r>
            <a:r>
              <a:rPr kumimoji="1" lang="en-US" altLang="zh-CN" sz="3200" b="1" dirty="0">
                <a:solidFill>
                  <a:schemeClr val="bg1"/>
                </a:solidFill>
                <a:latin typeface="Times New Roman" panose="02020603050405020304" pitchFamily="18" charset="0"/>
              </a:rPr>
              <a:t>2022</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8</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22</a:t>
            </a:r>
            <a:r>
              <a:rPr kumimoji="1" lang="zh-CN" altLang="en-US" sz="3200" b="1" dirty="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-2023</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1</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8</a:t>
            </a:r>
            <a:r>
              <a:rPr kumimoji="1" lang="zh-CN" altLang="en-US" sz="3200" b="1" dirty="0">
                <a:solidFill>
                  <a:schemeClr val="bg1"/>
                </a:solidFill>
                <a:latin typeface="Times New Roman" panose="02020603050405020304" pitchFamily="18" charset="0"/>
              </a:rPr>
              <a:t>日）</a:t>
            </a:r>
          </a:p>
        </p:txBody>
      </p:sp>
      <p:sp>
        <p:nvSpPr>
          <p:cNvPr id="5" name="Rectangle 4"/>
          <p:cNvSpPr>
            <a:spLocks noChangeArrowheads="1"/>
          </p:cNvSpPr>
          <p:nvPr/>
        </p:nvSpPr>
        <p:spPr bwMode="auto">
          <a:xfrm>
            <a:off x="457201" y="5097379"/>
            <a:ext cx="11165304" cy="706438"/>
          </a:xfrm>
          <a:prstGeom prst="rect">
            <a:avLst/>
          </a:prstGeom>
          <a:solidFill>
            <a:srgbClr val="3D6AA1"/>
          </a:solidFill>
          <a:ln>
            <a:noFill/>
          </a:ln>
        </p:spPr>
        <p:txBody>
          <a:bodyPr wrap="none" anchor="ctr"/>
          <a:lstStyle/>
          <a:p>
            <a:pPr eaLnBrk="1" hangingPunct="1"/>
            <a:endParaRPr kumimoji="1" lang="zh-CN" altLang="en-US" sz="3200" b="1">
              <a:latin typeface="Times New Roman" panose="02020603050405020304" pitchFamily="18" charset="0"/>
            </a:endParaRPr>
          </a:p>
        </p:txBody>
      </p:sp>
      <p:sp>
        <p:nvSpPr>
          <p:cNvPr id="6" name="Line 5"/>
          <p:cNvSpPr>
            <a:spLocks noChangeShapeType="1"/>
          </p:cNvSpPr>
          <p:nvPr/>
        </p:nvSpPr>
        <p:spPr bwMode="auto">
          <a:xfrm>
            <a:off x="6550485" y="5097379"/>
            <a:ext cx="0" cy="72008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auto">
          <a:xfrm>
            <a:off x="6843297" y="5109861"/>
            <a:ext cx="5257711"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3600" b="1" dirty="0">
                <a:solidFill>
                  <a:schemeClr val="bg1"/>
                </a:solidFill>
                <a:latin typeface="Times New Roman" panose="02020603050405020304" pitchFamily="18" charset="0"/>
              </a:rPr>
              <a:t>4</a:t>
            </a:r>
            <a:r>
              <a:rPr kumimoji="1" lang="zh-CN" altLang="en-US" sz="3600" b="1" dirty="0">
                <a:solidFill>
                  <a:schemeClr val="bg1"/>
                </a:solidFill>
                <a:latin typeface="Times New Roman" panose="02020603050405020304" pitchFamily="18" charset="0"/>
              </a:rPr>
              <a:t>周（</a:t>
            </a:r>
            <a:r>
              <a:rPr kumimoji="1" lang="en-US" altLang="zh-CN" sz="3600" b="1" dirty="0">
                <a:solidFill>
                  <a:schemeClr val="bg1"/>
                </a:solidFill>
                <a:latin typeface="Times New Roman" panose="02020603050405020304" pitchFamily="18" charset="0"/>
              </a:rPr>
              <a:t>6</a:t>
            </a:r>
            <a:r>
              <a:rPr kumimoji="1" lang="zh-CN" altLang="en-US" sz="3600" b="1" dirty="0">
                <a:solidFill>
                  <a:schemeClr val="bg1"/>
                </a:solidFill>
                <a:latin typeface="Times New Roman" panose="02020603050405020304" pitchFamily="18" charset="0"/>
              </a:rPr>
              <a:t>月</a:t>
            </a:r>
            <a:r>
              <a:rPr kumimoji="1" lang="en-US" altLang="zh-CN" sz="3600" b="1" dirty="0">
                <a:solidFill>
                  <a:schemeClr val="bg1"/>
                </a:solidFill>
                <a:latin typeface="Times New Roman" panose="02020603050405020304" pitchFamily="18" charset="0"/>
              </a:rPr>
              <a:t>12</a:t>
            </a:r>
            <a:r>
              <a:rPr kumimoji="1" lang="zh-CN" altLang="en-US" sz="3600" b="1" dirty="0">
                <a:solidFill>
                  <a:schemeClr val="bg1"/>
                </a:solidFill>
                <a:latin typeface="Times New Roman" panose="02020603050405020304" pitchFamily="18" charset="0"/>
              </a:rPr>
              <a:t>日</a:t>
            </a:r>
            <a:r>
              <a:rPr kumimoji="1" lang="en-US" altLang="zh-CN" sz="3600" b="1" dirty="0">
                <a:solidFill>
                  <a:schemeClr val="bg1"/>
                </a:solidFill>
                <a:latin typeface="Times New Roman" panose="02020603050405020304" pitchFamily="18" charset="0"/>
              </a:rPr>
              <a:t>-7</a:t>
            </a:r>
            <a:r>
              <a:rPr kumimoji="1" lang="zh-CN" altLang="en-US" sz="3600" b="1" dirty="0">
                <a:solidFill>
                  <a:schemeClr val="bg1"/>
                </a:solidFill>
                <a:latin typeface="Times New Roman" panose="02020603050405020304" pitchFamily="18" charset="0"/>
              </a:rPr>
              <a:t>月</a:t>
            </a:r>
            <a:r>
              <a:rPr kumimoji="1" lang="en-US" altLang="zh-CN" sz="3600" b="1" dirty="0">
                <a:solidFill>
                  <a:schemeClr val="bg1"/>
                </a:solidFill>
                <a:latin typeface="Times New Roman" panose="02020603050405020304" pitchFamily="18" charset="0"/>
              </a:rPr>
              <a:t>9</a:t>
            </a:r>
            <a:r>
              <a:rPr kumimoji="1" lang="zh-CN" altLang="en-US" sz="3600" b="1" dirty="0">
                <a:solidFill>
                  <a:schemeClr val="bg1"/>
                </a:solidFill>
                <a:latin typeface="Times New Roman" panose="02020603050405020304" pitchFamily="18" charset="0"/>
              </a:rPr>
              <a:t>日）</a:t>
            </a:r>
          </a:p>
        </p:txBody>
      </p:sp>
      <p:sp>
        <p:nvSpPr>
          <p:cNvPr id="11" name="Text Box 10"/>
          <p:cNvSpPr txBox="1">
            <a:spLocks noChangeArrowheads="1"/>
          </p:cNvSpPr>
          <p:nvPr/>
        </p:nvSpPr>
        <p:spPr bwMode="auto">
          <a:xfrm>
            <a:off x="5104021" y="3462259"/>
            <a:ext cx="1871663" cy="503238"/>
          </a:xfrm>
          <a:prstGeom prst="rect">
            <a:avLst/>
          </a:prstGeom>
          <a:noFill/>
          <a:ln w="38100" cmpd="dbl">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33CC"/>
                </a:solidFill>
                <a:latin typeface="Times New Roman" panose="02020603050405020304" pitchFamily="18" charset="0"/>
                <a:ea typeface="+mn-ea"/>
                <a:cs typeface="Times New Roman" panose="02020603050405020304" pitchFamily="18" charset="0"/>
              </a:rPr>
              <a:t>寒假：</a:t>
            </a:r>
            <a:r>
              <a:rPr kumimoji="1" lang="en-US" altLang="zh-CN" sz="2400" b="1" dirty="0">
                <a:solidFill>
                  <a:srgbClr val="0033CC"/>
                </a:solidFill>
                <a:latin typeface="Times New Roman" panose="02020603050405020304" pitchFamily="18" charset="0"/>
                <a:ea typeface="+mn-ea"/>
                <a:cs typeface="Times New Roman" panose="02020603050405020304" pitchFamily="18" charset="0"/>
              </a:rPr>
              <a:t>5</a:t>
            </a:r>
            <a:r>
              <a:rPr kumimoji="1" lang="zh-CN" altLang="en-US" sz="2400" b="1" dirty="0">
                <a:solidFill>
                  <a:srgbClr val="0033CC"/>
                </a:solidFill>
                <a:latin typeface="Times New Roman" panose="02020603050405020304" pitchFamily="18" charset="0"/>
                <a:ea typeface="+mn-ea"/>
                <a:cs typeface="Times New Roman" panose="02020603050405020304" pitchFamily="18" charset="0"/>
              </a:rPr>
              <a:t>周</a:t>
            </a:r>
          </a:p>
        </p:txBody>
      </p:sp>
      <p:sp>
        <p:nvSpPr>
          <p:cNvPr id="12" name="Rectangle 11"/>
          <p:cNvSpPr>
            <a:spLocks noChangeArrowheads="1"/>
          </p:cNvSpPr>
          <p:nvPr/>
        </p:nvSpPr>
        <p:spPr bwMode="auto">
          <a:xfrm>
            <a:off x="457201" y="5134253"/>
            <a:ext cx="68641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3600" b="1" dirty="0">
                <a:latin typeface="Times New Roman" panose="02020603050405020304" pitchFamily="18" charset="0"/>
              </a:rPr>
              <a:t>  </a:t>
            </a:r>
            <a:r>
              <a:rPr kumimoji="1" lang="en-US" altLang="zh-CN" sz="3600" b="1" dirty="0">
                <a:solidFill>
                  <a:schemeClr val="bg1"/>
                </a:solidFill>
                <a:latin typeface="Times New Roman" panose="02020603050405020304" pitchFamily="18" charset="0"/>
              </a:rPr>
              <a:t>16</a:t>
            </a:r>
            <a:r>
              <a:rPr kumimoji="1" lang="zh-CN" altLang="en-US" sz="3600" b="1" dirty="0">
                <a:solidFill>
                  <a:schemeClr val="bg1"/>
                </a:solidFill>
                <a:latin typeface="Times New Roman" panose="02020603050405020304" pitchFamily="18" charset="0"/>
              </a:rPr>
              <a:t>周</a:t>
            </a:r>
            <a:r>
              <a:rPr kumimoji="1" lang="zh-CN" altLang="en-US" sz="3200" b="1" dirty="0">
                <a:solidFill>
                  <a:schemeClr val="bg1"/>
                </a:solidFill>
                <a:latin typeface="Times New Roman" panose="02020603050405020304" pitchFamily="18" charset="0"/>
              </a:rPr>
              <a:t>（</a:t>
            </a:r>
            <a:r>
              <a:rPr kumimoji="1" lang="en-US" altLang="zh-CN" sz="3200" b="1" dirty="0">
                <a:solidFill>
                  <a:schemeClr val="bg1"/>
                </a:solidFill>
                <a:latin typeface="Times New Roman" panose="02020603050405020304" pitchFamily="18" charset="0"/>
              </a:rPr>
              <a:t>2023</a:t>
            </a:r>
            <a:r>
              <a:rPr kumimoji="1" lang="zh-CN" altLang="en-US" sz="3200" b="1" dirty="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2</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20</a:t>
            </a:r>
            <a:r>
              <a:rPr kumimoji="1" lang="zh-CN" altLang="en-US" sz="3200" b="1" dirty="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-6</a:t>
            </a:r>
            <a:r>
              <a:rPr kumimoji="1" lang="zh-CN" altLang="en-US" sz="3200" b="1" dirty="0">
                <a:solidFill>
                  <a:schemeClr val="bg1"/>
                </a:solidFill>
                <a:latin typeface="Times New Roman" panose="02020603050405020304" pitchFamily="18" charset="0"/>
              </a:rPr>
              <a:t>月</a:t>
            </a:r>
            <a:r>
              <a:rPr kumimoji="1" lang="en-US" altLang="zh-CN" sz="3200" b="1" dirty="0">
                <a:solidFill>
                  <a:schemeClr val="bg1"/>
                </a:solidFill>
                <a:latin typeface="Times New Roman" panose="02020603050405020304" pitchFamily="18" charset="0"/>
              </a:rPr>
              <a:t>11</a:t>
            </a:r>
            <a:r>
              <a:rPr kumimoji="1" lang="zh-CN" altLang="en-US" sz="3200" b="1" dirty="0">
                <a:solidFill>
                  <a:schemeClr val="bg1"/>
                </a:solidFill>
                <a:latin typeface="Times New Roman" panose="02020603050405020304" pitchFamily="18" charset="0"/>
              </a:rPr>
              <a:t>日）</a:t>
            </a:r>
          </a:p>
        </p:txBody>
      </p:sp>
      <p:sp>
        <p:nvSpPr>
          <p:cNvPr id="14" name="Line 14"/>
          <p:cNvSpPr>
            <a:spLocks noChangeShapeType="1"/>
          </p:cNvSpPr>
          <p:nvPr/>
        </p:nvSpPr>
        <p:spPr bwMode="auto">
          <a:xfrm flipH="1">
            <a:off x="457201" y="4377116"/>
            <a:ext cx="2113256"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4380207" y="4377117"/>
            <a:ext cx="2094885"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6602457" y="4377116"/>
            <a:ext cx="1562434"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9974642" y="4377116"/>
            <a:ext cx="1647863"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0"/>
          <p:cNvSpPr/>
          <p:nvPr/>
        </p:nvSpPr>
        <p:spPr>
          <a:xfrm>
            <a:off x="4899101" y="1590301"/>
            <a:ext cx="2055509" cy="5470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秋季学期</a:t>
            </a:r>
          </a:p>
        </p:txBody>
      </p:sp>
      <p:sp>
        <p:nvSpPr>
          <p:cNvPr id="22" name="矩形 21"/>
          <p:cNvSpPr/>
          <p:nvPr/>
        </p:nvSpPr>
        <p:spPr>
          <a:xfrm>
            <a:off x="2570457" y="4365084"/>
            <a:ext cx="1809750" cy="591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春季学期</a:t>
            </a:r>
          </a:p>
        </p:txBody>
      </p:sp>
      <p:sp>
        <p:nvSpPr>
          <p:cNvPr id="23" name="矩形 22"/>
          <p:cNvSpPr/>
          <p:nvPr/>
        </p:nvSpPr>
        <p:spPr>
          <a:xfrm>
            <a:off x="8164891" y="4365084"/>
            <a:ext cx="1809751" cy="591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夏季学期</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2161729" y="4472014"/>
            <a:ext cx="9148528" cy="88900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60000"/>
              <a:lumOff val="40000"/>
            </a:schemeClr>
          </a:solidFill>
          <a:ln w="6350">
            <a:solidFill>
              <a:schemeClr val="accent6">
                <a:lumMod val="50000"/>
              </a:schemeClr>
            </a:solidFill>
            <a:round/>
          </a:ln>
        </p:spPr>
        <p:txBody>
          <a:bodyPr/>
          <a:lstStyle/>
          <a:p>
            <a:endParaRPr lang="zh-CN" altLang="en-US">
              <a:latin typeface="Calibri" panose="020F0502020204030204" pitchFamily="34" charset="0"/>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（四）缓考</a:t>
            </a:r>
            <a:endParaRPr lang="zh-CN" altLang="en-US" dirty="0"/>
          </a:p>
        </p:txBody>
      </p:sp>
      <p:grpSp>
        <p:nvGrpSpPr>
          <p:cNvPr id="18" name="组合 17"/>
          <p:cNvGrpSpPr/>
          <p:nvPr/>
        </p:nvGrpSpPr>
        <p:grpSpPr>
          <a:xfrm>
            <a:off x="871830" y="1674374"/>
            <a:ext cx="1391672" cy="360000"/>
            <a:chOff x="814680" y="2205026"/>
            <a:chExt cx="1391672" cy="360000"/>
          </a:xfrm>
          <a:solidFill>
            <a:schemeClr val="accent5">
              <a:lumMod val="50000"/>
            </a:schemeClr>
          </a:solidFill>
        </p:grpSpPr>
        <p:sp>
          <p:nvSpPr>
            <p:cNvPr id="4" name="AutoShape 5"/>
            <p:cNvSpPr>
              <a:spLocks noChangeArrowheads="1"/>
            </p:cNvSpPr>
            <p:nvPr/>
          </p:nvSpPr>
          <p:spPr bwMode="auto">
            <a:xfrm>
              <a:off x="814680" y="2205026"/>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6"/>
            <p:cNvSpPr txBox="1">
              <a:spLocks noChangeArrowheads="1"/>
            </p:cNvSpPr>
            <p:nvPr/>
          </p:nvSpPr>
          <p:spPr bwMode="auto">
            <a:xfrm>
              <a:off x="910208" y="2221632"/>
              <a:ext cx="1296144" cy="307777"/>
            </a:xfrm>
            <a:prstGeom prst="rect">
              <a:avLst/>
            </a:prstGeom>
            <a:grp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缓考手续</a:t>
              </a:r>
            </a:p>
          </p:txBody>
        </p:sp>
      </p:grpSp>
      <p:sp>
        <p:nvSpPr>
          <p:cNvPr id="6" name="Freeform 7"/>
          <p:cNvSpPr/>
          <p:nvPr/>
        </p:nvSpPr>
        <p:spPr bwMode="auto">
          <a:xfrm>
            <a:off x="2107942" y="1401157"/>
            <a:ext cx="9149040" cy="86560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20000"/>
              <a:lumOff val="80000"/>
            </a:schemeClr>
          </a:solidFill>
          <a:ln w="6350">
            <a:solidFill>
              <a:schemeClr val="accent6">
                <a:lumMod val="60000"/>
                <a:lumOff val="40000"/>
              </a:schemeClr>
            </a:solidFill>
            <a:round/>
          </a:ln>
        </p:spPr>
        <p:txBody>
          <a:bodyPr/>
          <a:lstStyle/>
          <a:p>
            <a:endParaRPr lang="zh-CN" altLang="en-US">
              <a:latin typeface="Calibri" panose="020F0502020204030204" pitchFamily="34" charset="0"/>
            </a:endParaRPr>
          </a:p>
        </p:txBody>
      </p:sp>
      <p:sp>
        <p:nvSpPr>
          <p:cNvPr id="7" name="Rectangle 8"/>
          <p:cNvSpPr>
            <a:spLocks noChangeArrowheads="1"/>
          </p:cNvSpPr>
          <p:nvPr/>
        </p:nvSpPr>
        <p:spPr bwMode="auto">
          <a:xfrm>
            <a:off x="2476500" y="155977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考前提出申请，填报《中国科学院大学缓考申请表》，经教务部批准，缓考成绩按正常考核成绩登录。</a:t>
            </a:r>
            <a:endParaRPr lang="zh-CN" altLang="de-DE" sz="2000" b="1" dirty="0">
              <a:latin typeface="+mn-ea"/>
              <a:cs typeface="楷体_GB2312"/>
            </a:endParaRPr>
          </a:p>
        </p:txBody>
      </p:sp>
      <p:grpSp>
        <p:nvGrpSpPr>
          <p:cNvPr id="19" name="组合 18"/>
          <p:cNvGrpSpPr/>
          <p:nvPr/>
        </p:nvGrpSpPr>
        <p:grpSpPr>
          <a:xfrm>
            <a:off x="828741" y="3248554"/>
            <a:ext cx="1262062" cy="360000"/>
            <a:chOff x="909960" y="3676650"/>
            <a:chExt cx="1262062" cy="360000"/>
          </a:xfrm>
          <a:solidFill>
            <a:schemeClr val="accent5">
              <a:lumMod val="50000"/>
            </a:schemeClr>
          </a:solidFill>
        </p:grpSpPr>
        <p:sp>
          <p:nvSpPr>
            <p:cNvPr id="8" name="AutoShape 9"/>
            <p:cNvSpPr>
              <a:spLocks noChangeArrowheads="1"/>
            </p:cNvSpPr>
            <p:nvPr/>
          </p:nvSpPr>
          <p:spPr bwMode="auto">
            <a:xfrm>
              <a:off x="909960" y="3676650"/>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9" name="Text Box 10"/>
            <p:cNvSpPr txBox="1">
              <a:spLocks noChangeArrowheads="1"/>
            </p:cNvSpPr>
            <p:nvPr/>
          </p:nvSpPr>
          <p:spPr bwMode="auto">
            <a:xfrm>
              <a:off x="991741" y="3696717"/>
              <a:ext cx="1084684" cy="307777"/>
            </a:xfrm>
            <a:prstGeom prst="rect">
              <a:avLst/>
            </a:prstGeom>
            <a:grp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缓考提醒</a:t>
              </a:r>
            </a:p>
          </p:txBody>
        </p:sp>
      </p:grpSp>
      <p:sp>
        <p:nvSpPr>
          <p:cNvPr id="10" name="Freeform 11"/>
          <p:cNvSpPr/>
          <p:nvPr/>
        </p:nvSpPr>
        <p:spPr bwMode="auto">
          <a:xfrm>
            <a:off x="2109533" y="2990252"/>
            <a:ext cx="9147447" cy="898118"/>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40000"/>
              <a:lumOff val="60000"/>
            </a:schemeClr>
          </a:solidFill>
          <a:ln w="6350">
            <a:solidFill>
              <a:schemeClr val="accent6">
                <a:lumMod val="75000"/>
              </a:schemeClr>
            </a:solidFill>
            <a:round/>
          </a:ln>
        </p:spPr>
        <p:txBody>
          <a:bodyPr/>
          <a:lstStyle/>
          <a:p>
            <a:endParaRPr lang="zh-CN" altLang="en-US">
              <a:latin typeface="Calibri" panose="020F0502020204030204" pitchFamily="34" charset="0"/>
            </a:endParaRPr>
          </a:p>
        </p:txBody>
      </p:sp>
      <p:sp>
        <p:nvSpPr>
          <p:cNvPr id="11" name="Rectangle 12"/>
          <p:cNvSpPr>
            <a:spLocks noChangeArrowheads="1"/>
          </p:cNvSpPr>
          <p:nvPr/>
        </p:nvSpPr>
        <p:spPr bwMode="auto">
          <a:xfrm>
            <a:off x="2401197" y="3121439"/>
            <a:ext cx="8724900" cy="615315"/>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缓考批复一年（</a:t>
            </a:r>
            <a:r>
              <a:rPr lang="en-US" altLang="zh-CN" sz="2000" b="1" dirty="0">
                <a:latin typeface="+mn-ea"/>
                <a:cs typeface="楷体_GB2312"/>
              </a:rPr>
              <a:t>12</a:t>
            </a:r>
            <a:r>
              <a:rPr lang="zh-CN" altLang="en-US" sz="2000" b="1" dirty="0">
                <a:latin typeface="+mn-ea"/>
                <a:cs typeface="楷体_GB2312"/>
              </a:rPr>
              <a:t>个月）和一年半（</a:t>
            </a:r>
            <a:r>
              <a:rPr lang="en-US" altLang="zh-CN" sz="2000" b="1" dirty="0">
                <a:latin typeface="+mn-ea"/>
                <a:cs typeface="楷体_GB2312"/>
              </a:rPr>
              <a:t>18</a:t>
            </a:r>
            <a:r>
              <a:rPr lang="zh-CN" altLang="en-US" sz="2000" b="1" dirty="0">
                <a:latin typeface="+mn-ea"/>
                <a:cs typeface="楷体_GB2312"/>
              </a:rPr>
              <a:t>个月）时，系统自动提醒还未取得缓考成绩的学生以及课程所在院系。</a:t>
            </a:r>
            <a:endParaRPr lang="en-US" altLang="zh-CN" sz="2000" b="1" dirty="0">
              <a:latin typeface="+mn-ea"/>
              <a:cs typeface="楷体_GB2312"/>
            </a:endParaRPr>
          </a:p>
        </p:txBody>
      </p:sp>
      <p:grpSp>
        <p:nvGrpSpPr>
          <p:cNvPr id="20" name="组合 19"/>
          <p:cNvGrpSpPr/>
          <p:nvPr/>
        </p:nvGrpSpPr>
        <p:grpSpPr>
          <a:xfrm>
            <a:off x="849745" y="4704243"/>
            <a:ext cx="1262062" cy="360000"/>
            <a:chOff x="871830" y="5376874"/>
            <a:chExt cx="1262062" cy="360000"/>
          </a:xfrm>
        </p:grpSpPr>
        <p:sp>
          <p:nvSpPr>
            <p:cNvPr id="12" name="AutoShape 13"/>
            <p:cNvSpPr>
              <a:spLocks noChangeArrowheads="1"/>
            </p:cNvSpPr>
            <p:nvPr/>
          </p:nvSpPr>
          <p:spPr bwMode="auto">
            <a:xfrm>
              <a:off x="871830" y="5376874"/>
              <a:ext cx="1262062" cy="360000"/>
            </a:xfrm>
            <a:prstGeom prst="homePlate">
              <a:avLst>
                <a:gd name="adj" fmla="val 14987"/>
              </a:avLst>
            </a:prstGeom>
            <a:solidFill>
              <a:schemeClr val="accent6">
                <a:lumMod val="50000"/>
              </a:schemeClr>
            </a:solidFill>
            <a:ln w="6350">
              <a:noFill/>
              <a:miter lim="800000"/>
            </a:ln>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13" name="Text Box 14"/>
            <p:cNvSpPr txBox="1">
              <a:spLocks noChangeArrowheads="1"/>
            </p:cNvSpPr>
            <p:nvPr/>
          </p:nvSpPr>
          <p:spPr bwMode="auto">
            <a:xfrm>
              <a:off x="943268" y="5403960"/>
              <a:ext cx="1119068" cy="307777"/>
            </a:xfrm>
            <a:prstGeom prst="rect">
              <a:avLst/>
            </a:prstGeom>
            <a:solidFill>
              <a:schemeClr val="accent5">
                <a:lumMod val="50000"/>
              </a:schemeClr>
            </a:solid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缓考限制</a:t>
              </a:r>
            </a:p>
          </p:txBody>
        </p:sp>
      </p:grpSp>
      <p:sp>
        <p:nvSpPr>
          <p:cNvPr id="14" name="Rectangle 16"/>
          <p:cNvSpPr>
            <a:spLocks noChangeArrowheads="1"/>
          </p:cNvSpPr>
          <p:nvPr/>
        </p:nvSpPr>
        <p:spPr bwMode="auto">
          <a:xfrm>
            <a:off x="2475988" y="460330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缓考批复之日起两年内未取得缓考成绩，从两年起课程课程自动计</a:t>
            </a:r>
            <a:r>
              <a:rPr lang="en-US" altLang="zh-CN" sz="2000" b="1" dirty="0">
                <a:latin typeface="+mn-ea"/>
                <a:cs typeface="楷体_GB2312"/>
              </a:rPr>
              <a:t>“0”、“</a:t>
            </a:r>
            <a:r>
              <a:rPr lang="zh-CN" altLang="en-US" sz="2000" b="1" dirty="0">
                <a:latin typeface="+mn-ea"/>
                <a:cs typeface="楷体_GB2312"/>
              </a:rPr>
              <a:t>不及格</a:t>
            </a:r>
            <a:r>
              <a:rPr lang="en-US" altLang="zh-CN" sz="2000" b="1" dirty="0">
                <a:latin typeface="+mn-ea"/>
                <a:cs typeface="楷体_GB2312"/>
              </a:rPr>
              <a:t>”</a:t>
            </a:r>
            <a:r>
              <a:rPr lang="zh-CN" altLang="en-US" sz="2000" b="1" dirty="0">
                <a:latin typeface="+mn-ea"/>
                <a:cs typeface="楷体_GB2312"/>
              </a:rPr>
              <a:t>或</a:t>
            </a:r>
            <a:r>
              <a:rPr lang="en-US" altLang="zh-CN" sz="2000" b="1" dirty="0">
                <a:latin typeface="+mn-ea"/>
                <a:cs typeface="楷体_GB2312"/>
              </a:rPr>
              <a:t>“</a:t>
            </a:r>
            <a:r>
              <a:rPr lang="zh-CN" altLang="en-US" sz="2000" b="1" dirty="0">
                <a:latin typeface="+mn-ea"/>
                <a:cs typeface="楷体_GB2312"/>
              </a:rPr>
              <a:t>未通过</a:t>
            </a:r>
            <a:r>
              <a:rPr lang="en-US" altLang="zh-CN" sz="2000" b="1" dirty="0">
                <a:latin typeface="+mn-ea"/>
                <a:cs typeface="楷体_GB2312"/>
              </a:rPr>
              <a:t>”</a:t>
            </a:r>
            <a:r>
              <a:rPr lang="zh-CN" altLang="en-US" sz="2000" b="1" dirty="0">
                <a:latin typeface="+mn-ea"/>
                <a:cs typeface="楷体_GB2312"/>
              </a:rPr>
              <a:t>。</a:t>
            </a:r>
            <a:endParaRPr lang="de-DE" altLang="zh-CN" sz="2000" b="1" dirty="0">
              <a:latin typeface="+mn-ea"/>
              <a:cs typeface="楷体_GB231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（五）补考与重修</a:t>
            </a:r>
            <a:endParaRPr lang="zh-CN" altLang="en-US" dirty="0"/>
          </a:p>
        </p:txBody>
      </p:sp>
      <p:grpSp>
        <p:nvGrpSpPr>
          <p:cNvPr id="15" name="组合 14"/>
          <p:cNvGrpSpPr/>
          <p:nvPr/>
        </p:nvGrpSpPr>
        <p:grpSpPr>
          <a:xfrm>
            <a:off x="759984" y="2419516"/>
            <a:ext cx="1439773" cy="1371967"/>
            <a:chOff x="808519" y="2411258"/>
            <a:chExt cx="1262062" cy="360000"/>
          </a:xfrm>
          <a:solidFill>
            <a:schemeClr val="accent2"/>
          </a:solidFill>
        </p:grpSpPr>
        <p:sp>
          <p:nvSpPr>
            <p:cNvPr id="4" name="AutoShape 9"/>
            <p:cNvSpPr>
              <a:spLocks noChangeArrowheads="1"/>
            </p:cNvSpPr>
            <p:nvPr/>
          </p:nvSpPr>
          <p:spPr bwMode="auto">
            <a:xfrm>
              <a:off x="808519" y="2411258"/>
              <a:ext cx="1262062" cy="360000"/>
            </a:xfrm>
            <a:prstGeom prst="homePlate">
              <a:avLst>
                <a:gd name="adj" fmla="val 14987"/>
              </a:avLst>
            </a:prstGeom>
            <a:grp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10"/>
            <p:cNvSpPr txBox="1">
              <a:spLocks noChangeArrowheads="1"/>
            </p:cNvSpPr>
            <p:nvPr/>
          </p:nvSpPr>
          <p:spPr bwMode="auto">
            <a:xfrm>
              <a:off x="910208" y="2492855"/>
              <a:ext cx="982662" cy="193823"/>
            </a:xfrm>
            <a:prstGeom prst="rect">
              <a:avLst/>
            </a:prstGeom>
            <a:grpFill/>
            <a:ln w="6350">
              <a:noFill/>
              <a:miter lim="800000"/>
            </a:ln>
            <a:effectLst/>
          </p:spPr>
          <p:txBody>
            <a:bodyPr lIns="0" tIns="0" rIns="0" bIns="0" anchor="ctr">
              <a:spAutoFit/>
            </a:bodyPr>
            <a:lstStyle/>
            <a:p>
              <a:pPr algn="ctr" fontAlgn="auto">
                <a:spcBef>
                  <a:spcPts val="0"/>
                </a:spcBef>
                <a:spcAft>
                  <a:spcPts val="0"/>
                </a:spcAft>
                <a:defRPr/>
              </a:pPr>
              <a:r>
                <a:rPr lang="zh-CN" altLang="en-US" sz="2400" b="1" dirty="0">
                  <a:solidFill>
                    <a:schemeClr val="bg1"/>
                  </a:solidFill>
                  <a:latin typeface="+mn-ea"/>
                </a:rPr>
                <a:t>补考</a:t>
              </a:r>
              <a:endParaRPr lang="en-US" altLang="zh-CN" sz="2400" b="1" dirty="0">
                <a:solidFill>
                  <a:schemeClr val="bg1"/>
                </a:solidFill>
                <a:latin typeface="+mn-ea"/>
              </a:endParaRPr>
            </a:p>
            <a:p>
              <a:pPr algn="ctr" fontAlgn="auto">
                <a:spcBef>
                  <a:spcPts val="0"/>
                </a:spcBef>
                <a:spcAft>
                  <a:spcPts val="0"/>
                </a:spcAft>
                <a:defRPr/>
              </a:pPr>
              <a:r>
                <a:rPr lang="zh-CN" altLang="en-US" sz="2400" b="1" dirty="0">
                  <a:solidFill>
                    <a:schemeClr val="bg1"/>
                  </a:solidFill>
                  <a:latin typeface="+mn-ea"/>
                </a:rPr>
                <a:t>重修</a:t>
              </a:r>
            </a:p>
          </p:txBody>
        </p:sp>
      </p:grpSp>
      <p:sp>
        <p:nvSpPr>
          <p:cNvPr id="6" name="Freeform 11"/>
          <p:cNvSpPr/>
          <p:nvPr/>
        </p:nvSpPr>
        <p:spPr bwMode="auto">
          <a:xfrm>
            <a:off x="2199758" y="1277677"/>
            <a:ext cx="9019111" cy="3959434"/>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20000"/>
              <a:lumOff val="80000"/>
            </a:schemeClr>
          </a:solidFill>
          <a:ln w="6350">
            <a:solidFill>
              <a:schemeClr val="accent5">
                <a:lumMod val="75000"/>
              </a:schemeClr>
            </a:solidFill>
            <a:round/>
          </a:ln>
        </p:spPr>
        <p:txBody>
          <a:bodyPr/>
          <a:lstStyle/>
          <a:p>
            <a:endParaRPr lang="zh-CN" altLang="en-US" sz="1600" dirty="0">
              <a:latin typeface="Calibri" panose="020F0502020204030204" pitchFamily="34" charset="0"/>
            </a:endParaRPr>
          </a:p>
        </p:txBody>
      </p:sp>
      <p:sp>
        <p:nvSpPr>
          <p:cNvPr id="7" name="Rectangle 12"/>
          <p:cNvSpPr>
            <a:spLocks noChangeArrowheads="1"/>
          </p:cNvSpPr>
          <p:nvPr/>
        </p:nvSpPr>
        <p:spPr bwMode="auto">
          <a:xfrm>
            <a:off x="2541380" y="1180767"/>
            <a:ext cx="8597673" cy="4153253"/>
          </a:xfrm>
          <a:prstGeom prst="rect">
            <a:avLst/>
          </a:prstGeom>
          <a:noFill/>
          <a:ln w="9525">
            <a:noFill/>
            <a:miter lim="800000"/>
          </a:ln>
        </p:spPr>
        <p:txBody>
          <a:bodyPr wrap="square" lIns="0" tIns="0" rIns="0" bIns="0" anchor="ctr">
            <a:spAutoFit/>
          </a:bodyPr>
          <a:lstStyle/>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latin typeface="+mn-ea"/>
                <a:cs typeface="楷体_GB2312"/>
              </a:rPr>
              <a:t>研究生课程考核成绩低于</a:t>
            </a:r>
            <a:r>
              <a:rPr lang="en-US" altLang="zh-CN" sz="1400" dirty="0">
                <a:latin typeface="+mn-ea"/>
                <a:cs typeface="楷体_GB2312"/>
              </a:rPr>
              <a:t>60</a:t>
            </a:r>
            <a:r>
              <a:rPr lang="zh-CN" altLang="en-US" sz="1400" dirty="0">
                <a:latin typeface="+mn-ea"/>
                <a:cs typeface="楷体_GB2312"/>
              </a:rPr>
              <a:t>分、不及格或未通过，可以申请补考一次或重修一次。</a:t>
            </a:r>
            <a:endParaRPr lang="en-US" altLang="zh-CN" sz="1400" dirty="0">
              <a:latin typeface="+mn-ea"/>
              <a:cs typeface="楷体_GB2312"/>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solidFill>
                  <a:srgbClr val="FF0000"/>
                </a:solidFill>
              </a:rPr>
              <a:t>必须参加补考的课程：</a:t>
            </a:r>
            <a:endParaRPr lang="en-US" altLang="zh-CN" sz="1400" dirty="0">
              <a:solidFill>
                <a:srgbClr val="FF0000"/>
              </a:solidFill>
            </a:endParaRPr>
          </a:p>
          <a:p>
            <a:pPr marL="1270" lvl="1" algn="just" defTabSz="330200">
              <a:lnSpc>
                <a:spcPct val="130000"/>
              </a:lnSpc>
              <a:spcBef>
                <a:spcPct val="20000"/>
              </a:spcBef>
              <a:tabLst>
                <a:tab pos="8521700" algn="r"/>
              </a:tabLst>
            </a:pPr>
            <a:r>
              <a:rPr lang="en-US" altLang="zh-CN" sz="1400" dirty="0">
                <a:latin typeface="+mn-ea"/>
              </a:rPr>
              <a:t>    </a:t>
            </a:r>
            <a:r>
              <a:rPr lang="zh-CN" altLang="en-US" sz="1400" dirty="0">
                <a:latin typeface="+mn-ea"/>
              </a:rPr>
              <a:t>英语</a:t>
            </a:r>
            <a:r>
              <a:rPr lang="en-US" altLang="zh-CN" sz="1400" dirty="0">
                <a:latin typeface="+mn-ea"/>
              </a:rPr>
              <a:t>A</a:t>
            </a:r>
            <a:r>
              <a:rPr lang="zh-CN" altLang="en-US" sz="1400" dirty="0">
                <a:latin typeface="+mn-ea"/>
              </a:rPr>
              <a:t>（硕士学位英语）和英语</a:t>
            </a:r>
            <a:r>
              <a:rPr lang="en-US" altLang="zh-CN" sz="1400" dirty="0">
                <a:latin typeface="+mn-ea"/>
              </a:rPr>
              <a:t>B</a:t>
            </a:r>
            <a:r>
              <a:rPr lang="zh-CN" altLang="en-US" sz="1400" dirty="0">
                <a:latin typeface="+mn-ea"/>
              </a:rPr>
              <a:t>（博士学位英语）不能重修，只能参加补考，在学期间补考次数不限。</a:t>
            </a:r>
            <a:endParaRPr lang="en-US" altLang="zh-CN" sz="1400" dirty="0">
              <a:latin typeface="+mn-ea"/>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latin typeface="+mn-ea"/>
                <a:cs typeface="楷体_GB2312"/>
              </a:rPr>
              <a:t>补考由开课院系组织，一般在下一学期开学四周内完成，考核方式不变，补考通过后，按“60”、“及格”或“通过”登录成绩。</a:t>
            </a:r>
            <a:endParaRPr lang="en-US" altLang="zh-CN" sz="1400" dirty="0">
              <a:solidFill>
                <a:srgbClr val="FF0000"/>
              </a:solidFill>
            </a:endParaRPr>
          </a:p>
          <a:p>
            <a:pPr marL="287020" lvl="1" indent="-285750" algn="just" defTabSz="330200">
              <a:lnSpc>
                <a:spcPct val="130000"/>
              </a:lnSpc>
              <a:spcBef>
                <a:spcPct val="20000"/>
              </a:spcBef>
              <a:buFont typeface="Wingdings" panose="05000000000000000000" pitchFamily="2" charset="2"/>
              <a:buChar char="u"/>
              <a:tabLst>
                <a:tab pos="8521700" algn="r"/>
              </a:tabLst>
            </a:pPr>
            <a:r>
              <a:rPr lang="zh-CN" altLang="en-US" sz="1400" dirty="0">
                <a:solidFill>
                  <a:srgbClr val="FF0000"/>
                </a:solidFill>
              </a:rPr>
              <a:t>不能申请补考的情况：</a:t>
            </a:r>
            <a:endParaRPr lang="en-US" altLang="zh-CN" sz="1400" dirty="0">
              <a:solidFill>
                <a:srgbClr val="FF0000"/>
              </a:solidFill>
            </a:endParaRPr>
          </a:p>
          <a:p>
            <a:pPr marL="344170" lvl="1" indent="-342900" algn="just" defTabSz="330200">
              <a:lnSpc>
                <a:spcPct val="130000"/>
              </a:lnSpc>
              <a:spcBef>
                <a:spcPct val="20000"/>
              </a:spcBef>
              <a:buFont typeface="+mj-lt"/>
              <a:buAutoNum type="arabicPeriod"/>
              <a:tabLst>
                <a:tab pos="8521700" algn="r"/>
              </a:tabLst>
            </a:pPr>
            <a:r>
              <a:rPr lang="zh-CN" altLang="en-US" sz="1400" dirty="0"/>
              <a:t>研究生无故不参加课程考核或在考核中违纪，不得参加课程补考，可申请重修。</a:t>
            </a:r>
            <a:endParaRPr lang="en-US" altLang="zh-CN" sz="1400" dirty="0"/>
          </a:p>
          <a:p>
            <a:pPr marL="344170" lvl="1" indent="-342900" algn="just" defTabSz="330200">
              <a:lnSpc>
                <a:spcPct val="130000"/>
              </a:lnSpc>
              <a:spcBef>
                <a:spcPct val="20000"/>
              </a:spcBef>
              <a:buFont typeface="+mj-lt"/>
              <a:buAutoNum type="arabicPeriod"/>
              <a:tabLst>
                <a:tab pos="8521700" algn="r"/>
              </a:tabLst>
            </a:pPr>
            <a:r>
              <a:rPr lang="zh-CN" altLang="en-US" sz="1400" dirty="0"/>
              <a:t>三门思政课课程考核</a:t>
            </a:r>
            <a:r>
              <a:rPr lang="zh-CN" altLang="en-US" sz="1400" dirty="0">
                <a:latin typeface="+mn-ea"/>
                <a:cs typeface="楷体_GB2312"/>
              </a:rPr>
              <a:t>成绩低于</a:t>
            </a:r>
            <a:r>
              <a:rPr lang="en-US" altLang="zh-CN" sz="1400" dirty="0">
                <a:latin typeface="+mn-ea"/>
                <a:cs typeface="楷体_GB2312"/>
              </a:rPr>
              <a:t>60</a:t>
            </a:r>
            <a:r>
              <a:rPr lang="zh-CN" altLang="en-US" sz="1400" dirty="0">
                <a:latin typeface="+mn-ea"/>
                <a:cs typeface="楷体_GB2312"/>
              </a:rPr>
              <a:t>分，不能补考，只能重修。</a:t>
            </a:r>
            <a:endParaRPr lang="en-US" altLang="zh-CN" sz="1400" dirty="0">
              <a:latin typeface="+mn-ea"/>
              <a:cs typeface="楷体_GB2312"/>
            </a:endParaRPr>
          </a:p>
          <a:p>
            <a:pPr marL="344170" lvl="1" indent="-342900" algn="just" defTabSz="330200">
              <a:lnSpc>
                <a:spcPct val="130000"/>
              </a:lnSpc>
              <a:spcBef>
                <a:spcPct val="20000"/>
              </a:spcBef>
              <a:buFont typeface="+mj-lt"/>
              <a:buAutoNum type="arabicPeriod"/>
              <a:tabLst>
                <a:tab pos="8521700" algn="r"/>
              </a:tabLst>
            </a:pPr>
            <a:r>
              <a:rPr lang="zh-CN" altLang="zh-CN" sz="1400" dirty="0"/>
              <a:t>部分专业类课程</a:t>
            </a:r>
            <a:r>
              <a:rPr lang="zh-CN" altLang="en-US" sz="1400" dirty="0"/>
              <a:t>课程</a:t>
            </a:r>
            <a:r>
              <a:rPr lang="zh-CN" altLang="zh-CN" sz="1400" dirty="0"/>
              <a:t>考核</a:t>
            </a:r>
            <a:r>
              <a:rPr lang="zh-CN" altLang="en-US" sz="1400" dirty="0"/>
              <a:t>成绩低于</a:t>
            </a:r>
            <a:r>
              <a:rPr lang="en-US" altLang="zh-CN" sz="1400" dirty="0"/>
              <a:t>60</a:t>
            </a:r>
            <a:r>
              <a:rPr lang="zh-CN" altLang="zh-CN" sz="1400" dirty="0"/>
              <a:t>分</a:t>
            </a:r>
            <a:r>
              <a:rPr lang="zh-CN" altLang="en-US" sz="1400" dirty="0"/>
              <a:t>、</a:t>
            </a:r>
            <a:r>
              <a:rPr lang="zh-CN" altLang="zh-CN" sz="1400" dirty="0"/>
              <a:t>不及格或未通过</a:t>
            </a:r>
            <a:r>
              <a:rPr lang="zh-CN" altLang="en-US" sz="1400" dirty="0"/>
              <a:t>，不能补考，可申请</a:t>
            </a:r>
            <a:r>
              <a:rPr lang="zh-CN" altLang="zh-CN" sz="1400" dirty="0"/>
              <a:t>重修。</a:t>
            </a:r>
            <a:endParaRPr lang="en-US" altLang="zh-CN" sz="1400" dirty="0"/>
          </a:p>
          <a:p>
            <a:pPr marL="287020" lvl="1" indent="-285750" defTabSz="330200">
              <a:lnSpc>
                <a:spcPct val="130000"/>
              </a:lnSpc>
              <a:spcBef>
                <a:spcPct val="20000"/>
              </a:spcBef>
              <a:buFont typeface="Wingdings" panose="05000000000000000000" pitchFamily="2" charset="2"/>
              <a:buChar char="u"/>
              <a:tabLst>
                <a:tab pos="8521700" algn="r"/>
              </a:tabLst>
            </a:pPr>
            <a:r>
              <a:rPr lang="zh-CN" altLang="zh-CN" sz="1400" dirty="0"/>
              <a:t>研究生或导师对课程学习成绩不满意，在取得开课院系同意后，可</a:t>
            </a:r>
            <a:r>
              <a:rPr lang="zh-CN" altLang="en-US" sz="1400" dirty="0"/>
              <a:t>申请重修一次该课程，重修后的课程成绩须覆盖原成绩。</a:t>
            </a:r>
            <a:endParaRPr lang="en-US" altLang="zh-CN" sz="1400" dirty="0"/>
          </a:p>
          <a:p>
            <a:pPr marL="287020" lvl="1" indent="-285750" defTabSz="330200">
              <a:lnSpc>
                <a:spcPct val="130000"/>
              </a:lnSpc>
              <a:spcBef>
                <a:spcPct val="20000"/>
              </a:spcBef>
              <a:buFont typeface="Wingdings" panose="05000000000000000000" pitchFamily="2" charset="2"/>
              <a:buChar char="u"/>
              <a:tabLst>
                <a:tab pos="8521700" algn="r"/>
              </a:tabLst>
            </a:pPr>
            <a:r>
              <a:rPr lang="zh-CN" altLang="en-US" sz="1400" dirty="0"/>
              <a:t>研究生申请重修须</a:t>
            </a:r>
            <a:r>
              <a:rPr lang="zh-CN" altLang="zh-CN" sz="1400" dirty="0"/>
              <a:t>向教务部提交《中国科学院大学课程重修申请表》，并按《</a:t>
            </a:r>
            <a:r>
              <a:rPr lang="zh-CN" altLang="en-US" sz="1400" dirty="0"/>
              <a:t>中国科学院大学研究生课程旁听人员管理办法</a:t>
            </a:r>
            <a:r>
              <a:rPr lang="zh-CN" altLang="zh-CN" sz="1400" dirty="0"/>
              <a:t>》缴费。期末考核成绩按正常考核成绩登录。</a:t>
            </a:r>
            <a:endParaRPr lang="en-US" altLang="zh-CN" sz="1400" dirty="0"/>
          </a:p>
        </p:txBody>
      </p:sp>
      <p:sp>
        <p:nvSpPr>
          <p:cNvPr id="12" name="Rectangle 16"/>
          <p:cNvSpPr>
            <a:spLocks noChangeArrowheads="1"/>
          </p:cNvSpPr>
          <p:nvPr/>
        </p:nvSpPr>
        <p:spPr bwMode="auto">
          <a:xfrm>
            <a:off x="2199757" y="5335949"/>
            <a:ext cx="9019112" cy="732508"/>
          </a:xfrm>
          <a:prstGeom prst="rect">
            <a:avLst/>
          </a:prstGeom>
          <a:solidFill>
            <a:schemeClr val="accent5">
              <a:lumMod val="75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30000"/>
              </a:lnSpc>
              <a:buClr>
                <a:srgbClr val="FF0000"/>
              </a:buClr>
            </a:pPr>
            <a:r>
              <a:rPr lang="zh-CN" altLang="en-US" sz="1600" b="1" i="1" dirty="0">
                <a:solidFill>
                  <a:schemeClr val="bg1"/>
                </a:solidFill>
                <a:latin typeface="Calibri" panose="020F0502020204030204" pitchFamily="34" charset="0"/>
              </a:rPr>
              <a:t>课程不及格会显示在成绩单中，补考和重修课程在成绩单中有标识，</a:t>
            </a:r>
            <a:r>
              <a:rPr lang="en-US" altLang="zh-CN" sz="1600" b="1" i="1" dirty="0">
                <a:solidFill>
                  <a:schemeClr val="bg1"/>
                </a:solidFill>
              </a:rPr>
              <a:t>#</a:t>
            </a:r>
            <a:r>
              <a:rPr lang="zh-CN" altLang="zh-CN" sz="1600" b="1" i="1" dirty="0">
                <a:solidFill>
                  <a:schemeClr val="bg1"/>
                </a:solidFill>
              </a:rPr>
              <a:t>标记为补考后成绩</a:t>
            </a:r>
            <a:r>
              <a:rPr lang="zh-CN" altLang="en-US" sz="1600" b="1" i="1" dirty="0">
                <a:solidFill>
                  <a:schemeClr val="bg1"/>
                </a:solidFill>
              </a:rPr>
              <a:t>，</a:t>
            </a:r>
            <a:r>
              <a:rPr lang="en-US" altLang="zh-CN" sz="1600" b="1" i="1" dirty="0">
                <a:solidFill>
                  <a:schemeClr val="bg1"/>
                </a:solidFill>
              </a:rPr>
              <a:t>*</a:t>
            </a:r>
            <a:r>
              <a:rPr lang="zh-CN" altLang="zh-CN" sz="1600" b="1" i="1" dirty="0">
                <a:solidFill>
                  <a:schemeClr val="bg1"/>
                </a:solidFill>
              </a:rPr>
              <a:t>标记为不及格课程重修后成绩</a:t>
            </a:r>
            <a:r>
              <a:rPr lang="zh-CN" altLang="en-US" sz="1600" b="1" i="1" dirty="0">
                <a:solidFill>
                  <a:schemeClr val="bg1"/>
                </a:solidFill>
                <a:latin typeface="Calibri" panose="020F0502020204030204" pitchFamily="34" charset="0"/>
              </a:rPr>
              <a:t>。</a:t>
            </a:r>
          </a:p>
        </p:txBody>
      </p:sp>
      <p:sp>
        <p:nvSpPr>
          <p:cNvPr id="14" name="AutoShape 13"/>
          <p:cNvSpPr>
            <a:spLocks noChangeArrowheads="1"/>
          </p:cNvSpPr>
          <p:nvPr/>
        </p:nvSpPr>
        <p:spPr bwMode="auto">
          <a:xfrm>
            <a:off x="759984" y="5517537"/>
            <a:ext cx="1262062" cy="369332"/>
          </a:xfrm>
          <a:prstGeom prst="homePlate">
            <a:avLst>
              <a:gd name="adj" fmla="val 14987"/>
            </a:avLst>
          </a:prstGeom>
          <a:solidFill>
            <a:schemeClr val="accent2"/>
          </a:solidFill>
          <a:ln w="6350">
            <a:noFill/>
            <a:miter lim="800000"/>
          </a:ln>
          <a:effectLst>
            <a:outerShdw dist="35921" dir="2700000" algn="ctr" rotWithShape="0">
              <a:schemeClr val="bg2"/>
            </a:outerShdw>
          </a:effectLst>
        </p:spPr>
        <p:txBody>
          <a:bodyPr wrap="square" lIns="0" tIns="0" rIns="0" bIns="0" anchor="ctr">
            <a:spAutoFit/>
          </a:bodyPr>
          <a:lstStyle/>
          <a:p>
            <a:pPr algn="ctr" fontAlgn="auto">
              <a:spcBef>
                <a:spcPts val="0"/>
              </a:spcBef>
              <a:spcAft>
                <a:spcPts val="0"/>
              </a:spcAft>
              <a:defRPr/>
            </a:pPr>
            <a:r>
              <a:rPr lang="zh-CN" altLang="en-US" sz="2400" b="1" dirty="0">
                <a:solidFill>
                  <a:schemeClr val="bg1"/>
                </a:solidFill>
                <a:latin typeface="+mn-lt"/>
              </a:rPr>
              <a:t>注意</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（五）考核不及格对学生的影响</a:t>
            </a:r>
            <a:endParaRPr lang="zh-CN" altLang="en-US" dirty="0"/>
          </a:p>
        </p:txBody>
      </p:sp>
      <p:sp>
        <p:nvSpPr>
          <p:cNvPr id="4" name="矩形 3"/>
          <p:cNvSpPr/>
          <p:nvPr/>
        </p:nvSpPr>
        <p:spPr>
          <a:xfrm>
            <a:off x="838200" y="1427558"/>
            <a:ext cx="6676828" cy="523220"/>
          </a:xfrm>
          <a:prstGeom prst="rect">
            <a:avLst/>
          </a:prstGeom>
        </p:spPr>
        <p:txBody>
          <a:bodyPr wrap="none">
            <a:spAutoFit/>
          </a:bodyPr>
          <a:lstStyle/>
          <a:p>
            <a:r>
              <a:rPr lang="zh-CN" altLang="en-US" sz="2800" b="1" dirty="0">
                <a:solidFill>
                  <a:srgbClr val="0033CC"/>
                </a:solidFill>
                <a:latin typeface="楷体" panose="02010609060101010101" pitchFamily="49" charset="-122"/>
                <a:ea typeface="楷体" panose="02010609060101010101" pitchFamily="49" charset="-122"/>
              </a:rPr>
              <a:t>根据</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中国科学院大学学生管理规定</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之</a:t>
            </a:r>
          </a:p>
        </p:txBody>
      </p:sp>
      <p:sp>
        <p:nvSpPr>
          <p:cNvPr id="5" name="矩形 4"/>
          <p:cNvSpPr/>
          <p:nvPr/>
        </p:nvSpPr>
        <p:spPr>
          <a:xfrm>
            <a:off x="838200" y="1950925"/>
            <a:ext cx="10515600" cy="2567795"/>
          </a:xfrm>
          <a:prstGeom prst="rect">
            <a:avLst/>
          </a:prstGeom>
          <a:solidFill>
            <a:srgbClr val="C00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None/>
            </a:pPr>
            <a:r>
              <a:rPr lang="zh-CN" altLang="en-US" sz="2400" b="1" dirty="0">
                <a:latin typeface="楷体" panose="02010609060101010101" pitchFamily="49" charset="-122"/>
                <a:ea typeface="楷体" panose="02010609060101010101" pitchFamily="49" charset="-122"/>
              </a:rPr>
              <a:t>第三十一条  学生如有下列情形之一的，给予退学处理：</a:t>
            </a:r>
            <a:endParaRPr lang="zh-CN" altLang="en-US" sz="1200" b="1" dirty="0">
              <a:latin typeface="楷体" panose="02010609060101010101" pitchFamily="49" charset="-122"/>
              <a:ea typeface="楷体" panose="02010609060101010101" pitchFamily="49" charset="-122"/>
            </a:endParaRPr>
          </a:p>
          <a:p>
            <a:pPr algn="just">
              <a:buNone/>
            </a:pPr>
            <a:endParaRPr lang="zh-CN" altLang="en-US" sz="800" b="1" dirty="0">
              <a:latin typeface="楷体" panose="02010609060101010101" pitchFamily="49" charset="-122"/>
              <a:ea typeface="楷体" panose="02010609060101010101" pitchFamily="49" charset="-122"/>
            </a:endParaRPr>
          </a:p>
          <a:p>
            <a:pPr algn="just">
              <a:buNone/>
            </a:pPr>
            <a:r>
              <a:rPr lang="zh-CN" altLang="en-US" sz="2400" b="1" dirty="0">
                <a:latin typeface="楷体" panose="02010609060101010101" pitchFamily="49" charset="-122"/>
                <a:ea typeface="楷体" panose="02010609060101010101" pitchFamily="49" charset="-122"/>
              </a:rPr>
              <a:t>1.硕士生一学期有两门学位课程考试不及格，不及格的学位课必须重修，经过重修仍有一门学位课程考试不及格的；或修读年限内累计出现三门及以上学位课不及格的。</a:t>
            </a:r>
          </a:p>
          <a:p>
            <a:pPr algn="just">
              <a:buNone/>
            </a:pPr>
            <a:r>
              <a:rPr lang="zh-CN" altLang="en-US" sz="2400" b="1" dirty="0">
                <a:latin typeface="楷体" panose="02010609060101010101" pitchFamily="49" charset="-122"/>
                <a:ea typeface="楷体" panose="02010609060101010101" pitchFamily="49" charset="-122"/>
              </a:rPr>
              <a:t>2.博士生有一门学位课程考试不及格，不及格的必须重修，经过重修仍不及格的；或修读年限内累计出现两门学位课不及格的。</a:t>
            </a:r>
          </a:p>
        </p:txBody>
      </p:sp>
      <p:sp>
        <p:nvSpPr>
          <p:cNvPr id="6" name="矩形 5"/>
          <p:cNvSpPr/>
          <p:nvPr/>
        </p:nvSpPr>
        <p:spPr>
          <a:xfrm>
            <a:off x="838200" y="4700397"/>
            <a:ext cx="10515600" cy="93037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90" algn="just">
              <a:buNone/>
            </a:pPr>
            <a:r>
              <a:rPr lang="zh-CN" altLang="en-US" sz="2400" b="1" dirty="0">
                <a:solidFill>
                  <a:schemeClr val="bg1"/>
                </a:solidFill>
                <a:latin typeface="楷体" panose="02010609060101010101" pitchFamily="49" charset="-122"/>
                <a:ea typeface="楷体" panose="02010609060101010101" pitchFamily="49" charset="-122"/>
              </a:rPr>
              <a:t>此外，不及格、补考和重修成绩可能对</a:t>
            </a:r>
            <a:r>
              <a:rPr lang="zh-CN" altLang="en-US" sz="28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就业落户、申请奖学金、转博等</a:t>
            </a:r>
            <a:r>
              <a:rPr lang="zh-CN" altLang="en-US" sz="2400" b="1" dirty="0">
                <a:solidFill>
                  <a:schemeClr val="bg1"/>
                </a:solidFill>
                <a:latin typeface="楷体" panose="02010609060101010101" pitchFamily="49" charset="-122"/>
                <a:ea typeface="楷体" panose="02010609060101010101" pitchFamily="49" charset="-122"/>
              </a:rPr>
              <a:t>很多方面均有影响。</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6483" b="17525"/>
          <a:stretch>
            <a:fillRect/>
          </a:stretch>
        </p:blipFill>
        <p:spPr>
          <a:xfrm>
            <a:off x="1" y="0"/>
            <a:ext cx="12192001" cy="6870032"/>
          </a:xfrm>
          <a:prstGeom prst="rect">
            <a:avLst/>
          </a:prstGeo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990001" y="2466147"/>
            <a:ext cx="736379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跨学科课程兼修计划（</a:t>
            </a:r>
            <a:r>
              <a:rPr lang="en-US" altLang="zh-CN" sz="5400" b="1" dirty="0">
                <a:solidFill>
                  <a:srgbClr val="FDCB34"/>
                </a:solidFill>
                <a:latin typeface="微软雅黑" panose="020B0503020204020204" pitchFamily="34" charset="-122"/>
                <a:ea typeface="微软雅黑" panose="020B0503020204020204" pitchFamily="34" charset="-122"/>
              </a:rPr>
              <a:t> Program-10 </a:t>
            </a:r>
            <a:r>
              <a:rPr lang="zh-CN" altLang="en-US" sz="5400" b="1" dirty="0">
                <a:solidFill>
                  <a:srgbClr val="FDCB34"/>
                </a:solidFill>
                <a:latin typeface="微软雅黑" panose="020B0503020204020204" pitchFamily="34" charset="-122"/>
                <a:ea typeface="微软雅黑" panose="020B0503020204020204" pitchFamily="34" charset="-122"/>
              </a:rPr>
              <a:t>）</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07</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4"/>
          <p:cNvSpPr>
            <a:spLocks noChangeArrowheads="1"/>
          </p:cNvSpPr>
          <p:nvPr/>
        </p:nvSpPr>
        <p:spPr bwMode="auto">
          <a:xfrm>
            <a:off x="848518" y="5676872"/>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6" name="AutoShape 4"/>
          <p:cNvSpPr>
            <a:spLocks noChangeArrowheads="1"/>
          </p:cNvSpPr>
          <p:nvPr/>
        </p:nvSpPr>
        <p:spPr bwMode="auto">
          <a:xfrm>
            <a:off x="848518" y="4812921"/>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5" name="AutoShape 4"/>
          <p:cNvSpPr>
            <a:spLocks noChangeArrowheads="1"/>
          </p:cNvSpPr>
          <p:nvPr/>
        </p:nvSpPr>
        <p:spPr bwMode="auto">
          <a:xfrm>
            <a:off x="848518" y="3968617"/>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r>
              <a:rPr lang="zh-CN" altLang="en-US" dirty="0"/>
              <a:t>。</a:t>
            </a:r>
          </a:p>
        </p:txBody>
      </p:sp>
      <p:sp>
        <p:nvSpPr>
          <p:cNvPr id="34" name="AutoShape 4"/>
          <p:cNvSpPr>
            <a:spLocks noChangeArrowheads="1"/>
          </p:cNvSpPr>
          <p:nvPr/>
        </p:nvSpPr>
        <p:spPr bwMode="auto">
          <a:xfrm>
            <a:off x="848518" y="3081403"/>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3" name="AutoShape 4"/>
          <p:cNvSpPr>
            <a:spLocks noChangeArrowheads="1"/>
          </p:cNvSpPr>
          <p:nvPr/>
        </p:nvSpPr>
        <p:spPr bwMode="auto">
          <a:xfrm>
            <a:off x="848518" y="2192416"/>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2" name="标题 1"/>
          <p:cNvSpPr>
            <a:spLocks noGrp="1"/>
          </p:cNvSpPr>
          <p:nvPr>
            <p:ph type="title"/>
          </p:nvPr>
        </p:nvSpPr>
        <p:spPr/>
        <p:txBody>
          <a:bodyPr>
            <a:normAutofit fontScale="90000"/>
          </a:bodyPr>
          <a:lstStyle/>
          <a:p>
            <a:r>
              <a:rPr lang="zh-CN" altLang="en-US" b="1" dirty="0">
                <a:effectLst>
                  <a:outerShdw blurRad="38100" dist="38100" dir="2700000" algn="tl">
                    <a:srgbClr val="000000">
                      <a:alpha val="43137"/>
                    </a:srgbClr>
                  </a:outerShdw>
                </a:effectLst>
              </a:rPr>
              <a:t>（一）跨学科课程兼修计划（</a:t>
            </a:r>
            <a:r>
              <a:rPr lang="en-US" altLang="zh-CN" b="1" dirty="0">
                <a:effectLst>
                  <a:outerShdw blurRad="38100" dist="38100" dir="2700000" algn="tl">
                    <a:srgbClr val="000000">
                      <a:alpha val="43137"/>
                    </a:srgbClr>
                  </a:outerShdw>
                </a:effectLst>
              </a:rPr>
              <a:t>Program-10</a:t>
            </a:r>
            <a:r>
              <a:rPr lang="zh-CN" altLang="en-US" b="1" dirty="0">
                <a:effectLst>
                  <a:outerShdw blurRad="38100" dist="38100" dir="2700000" algn="tl">
                    <a:srgbClr val="000000">
                      <a:alpha val="43137"/>
                    </a:srgbClr>
                  </a:outerShdw>
                </a:effectLst>
              </a:rPr>
              <a:t>） </a:t>
            </a:r>
          </a:p>
        </p:txBody>
      </p:sp>
      <p:sp>
        <p:nvSpPr>
          <p:cNvPr id="4" name="AutoShape 4"/>
          <p:cNvSpPr>
            <a:spLocks noChangeArrowheads="1"/>
          </p:cNvSpPr>
          <p:nvPr/>
        </p:nvSpPr>
        <p:spPr bwMode="auto">
          <a:xfrm>
            <a:off x="848518" y="1355214"/>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5" name="Text Box 5"/>
          <p:cNvSpPr txBox="1">
            <a:spLocks noChangeArrowheads="1"/>
          </p:cNvSpPr>
          <p:nvPr/>
        </p:nvSpPr>
        <p:spPr bwMode="auto">
          <a:xfrm>
            <a:off x="1400534" y="1553778"/>
            <a:ext cx="93573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b="1" dirty="0">
                <a:solidFill>
                  <a:schemeClr val="bg1"/>
                </a:solidFill>
                <a:effectLst>
                  <a:outerShdw blurRad="38100" dist="38100" dir="2700000" algn="tl">
                    <a:srgbClr val="000000">
                      <a:alpha val="43137"/>
                    </a:srgbClr>
                  </a:outerShdw>
                </a:effectLst>
                <a:latin typeface="+mn-ea"/>
                <a:ea typeface="+mn-ea"/>
              </a:rPr>
              <a:t>属职业资质课程的培训项目，共有</a:t>
            </a:r>
            <a:r>
              <a:rPr lang="en-US" altLang="zh-CN" b="1" dirty="0">
                <a:solidFill>
                  <a:schemeClr val="bg1"/>
                </a:solidFill>
                <a:effectLst>
                  <a:outerShdw blurRad="38100" dist="38100" dir="2700000" algn="tl">
                    <a:srgbClr val="000000">
                      <a:alpha val="43137"/>
                    </a:srgbClr>
                  </a:outerShdw>
                </a:effectLst>
                <a:latin typeface="+mn-ea"/>
                <a:ea typeface="+mn-ea"/>
              </a:rPr>
              <a:t>6</a:t>
            </a:r>
            <a:r>
              <a:rPr lang="zh-CN" altLang="en-US" b="1" dirty="0">
                <a:solidFill>
                  <a:schemeClr val="bg1"/>
                </a:solidFill>
                <a:effectLst>
                  <a:outerShdw blurRad="38100" dist="38100" dir="2700000" algn="tl">
                    <a:srgbClr val="000000">
                      <a:alpha val="43137"/>
                    </a:srgbClr>
                  </a:outerShdw>
                </a:effectLst>
                <a:latin typeface="+mn-ea"/>
                <a:ea typeface="+mn-ea"/>
              </a:rPr>
              <a:t>个项目。</a:t>
            </a:r>
          </a:p>
        </p:txBody>
      </p:sp>
      <p:sp>
        <p:nvSpPr>
          <p:cNvPr id="7" name="Text Box 7"/>
          <p:cNvSpPr txBox="1">
            <a:spLocks noChangeArrowheads="1"/>
          </p:cNvSpPr>
          <p:nvPr/>
        </p:nvSpPr>
        <p:spPr bwMode="auto">
          <a:xfrm>
            <a:off x="1413776" y="2268017"/>
            <a:ext cx="954801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旨在为我校部分学有余力的优良学生增加跨学科专业资质的培训培养，有效扩展其专业知识结构，增强知识实用技能，适应社会发展需求。</a:t>
            </a:r>
          </a:p>
        </p:txBody>
      </p:sp>
      <p:sp>
        <p:nvSpPr>
          <p:cNvPr id="9" name="Text Box 9"/>
          <p:cNvSpPr txBox="1">
            <a:spLocks noChangeArrowheads="1"/>
          </p:cNvSpPr>
          <p:nvPr/>
        </p:nvSpPr>
        <p:spPr bwMode="auto">
          <a:xfrm>
            <a:off x="1413777" y="3150048"/>
            <a:ext cx="9482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认真研读</a:t>
            </a:r>
            <a:r>
              <a:rPr lang="en-US" altLang="zh-CN" b="1" dirty="0">
                <a:solidFill>
                  <a:schemeClr val="bg1"/>
                </a:solidFill>
                <a:effectLst>
                  <a:outerShdw blurRad="38100" dist="38100" dir="2700000" algn="tl">
                    <a:srgbClr val="000000">
                      <a:alpha val="43137"/>
                    </a:srgbClr>
                  </a:outerShdw>
                </a:effectLst>
                <a:latin typeface="+mn-ea"/>
                <a:ea typeface="+mn-ea"/>
              </a:rPr>
              <a:t>program-10</a:t>
            </a:r>
            <a:r>
              <a:rPr lang="zh-CN" altLang="en-US" b="1" dirty="0">
                <a:solidFill>
                  <a:schemeClr val="bg1"/>
                </a:solidFill>
                <a:effectLst>
                  <a:outerShdw blurRad="38100" dist="38100" dir="2700000" algn="tl">
                    <a:srgbClr val="000000">
                      <a:alpha val="43137"/>
                    </a:srgbClr>
                  </a:outerShdw>
                </a:effectLst>
                <a:latin typeface="+mn-ea"/>
                <a:ea typeface="+mn-ea"/>
              </a:rPr>
              <a:t>的实施办法（总则）和项目方案（分则），特别注意每个项目要求的选修条件（</a:t>
            </a:r>
            <a:r>
              <a:rPr lang="zh-CN" altLang="en-US" sz="1400" b="1" dirty="0">
                <a:solidFill>
                  <a:schemeClr val="bg1"/>
                </a:solidFill>
                <a:effectLst>
                  <a:outerShdw blurRad="38100" dist="38100" dir="2700000" algn="tl">
                    <a:srgbClr val="000000">
                      <a:alpha val="43137"/>
                    </a:srgbClr>
                  </a:outerShdw>
                </a:effectLst>
                <a:latin typeface="+mn-ea"/>
                <a:ea typeface="+mn-ea"/>
              </a:rPr>
              <a:t>网络查询：</a:t>
            </a:r>
            <a:r>
              <a:rPr lang="en-US" altLang="zh-CN" sz="1400" b="1" dirty="0">
                <a:solidFill>
                  <a:schemeClr val="bg1"/>
                </a:solidFill>
                <a:effectLst>
                  <a:outerShdw blurRad="38100" dist="38100" dir="2700000" algn="tl">
                    <a:srgbClr val="000000">
                      <a:alpha val="43137"/>
                    </a:srgbClr>
                  </a:outerShdw>
                </a:effectLst>
                <a:latin typeface="+mn-ea"/>
                <a:ea typeface="+mn-ea"/>
              </a:rPr>
              <a:t>http://www.ucas.ac.cn</a:t>
            </a:r>
            <a:r>
              <a:rPr lang="zh-CN" altLang="en-US" sz="1400" b="1" dirty="0">
                <a:solidFill>
                  <a:schemeClr val="bg1"/>
                </a:solidFill>
                <a:effectLst>
                  <a:outerShdw blurRad="38100" dist="38100" dir="2700000" algn="tl">
                    <a:srgbClr val="000000">
                      <a:alpha val="43137"/>
                    </a:srgbClr>
                  </a:outerShdw>
                </a:effectLst>
                <a:latin typeface="+mn-ea"/>
                <a:ea typeface="+mn-ea"/>
              </a:rPr>
              <a:t> </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学生</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课程学习</a:t>
            </a:r>
            <a:r>
              <a:rPr lang="en-US" altLang="zh-CN" sz="1400" b="1" dirty="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规章制度→ </a:t>
            </a:r>
            <a:r>
              <a:rPr lang="en-US" altLang="zh-CN" sz="1400" b="1" dirty="0">
                <a:solidFill>
                  <a:schemeClr val="bg1"/>
                </a:solidFill>
                <a:effectLst>
                  <a:outerShdw blurRad="38100" dist="38100" dir="2700000" algn="tl">
                    <a:srgbClr val="000000">
                      <a:alpha val="43137"/>
                    </a:srgbClr>
                  </a:outerShdw>
                </a:effectLst>
                <a:latin typeface="+mn-ea"/>
                <a:ea typeface="+mn-ea"/>
              </a:rPr>
              <a:t>program-10 </a:t>
            </a:r>
            <a:r>
              <a:rPr lang="zh-CN" altLang="en-US" sz="1400" b="1" dirty="0">
                <a:solidFill>
                  <a:schemeClr val="bg1"/>
                </a:solidFill>
                <a:effectLst>
                  <a:outerShdw blurRad="38100" dist="38100" dir="2700000" algn="tl">
                    <a:srgbClr val="000000">
                      <a:alpha val="43137"/>
                    </a:srgbClr>
                  </a:outerShdw>
                </a:effectLst>
                <a:latin typeface="+mn-ea"/>
                <a:ea typeface="+mn-ea"/>
              </a:rPr>
              <a:t>）。</a:t>
            </a:r>
          </a:p>
        </p:txBody>
      </p:sp>
      <p:sp>
        <p:nvSpPr>
          <p:cNvPr id="11" name="Text Box 11"/>
          <p:cNvSpPr txBox="1">
            <a:spLocks noChangeArrowheads="1"/>
          </p:cNvSpPr>
          <p:nvPr/>
        </p:nvSpPr>
        <p:spPr bwMode="auto">
          <a:xfrm>
            <a:off x="1413778" y="4139898"/>
            <a:ext cx="8992521"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符合选修条件的学生在学期间只能修读一个课程证书项目。</a:t>
            </a:r>
          </a:p>
        </p:txBody>
      </p:sp>
      <p:sp>
        <p:nvSpPr>
          <p:cNvPr id="17" name="Text Box 17"/>
          <p:cNvSpPr txBox="1">
            <a:spLocks noChangeArrowheads="1"/>
          </p:cNvSpPr>
          <p:nvPr/>
        </p:nvSpPr>
        <p:spPr bwMode="auto">
          <a:xfrm>
            <a:off x="1413776" y="4881563"/>
            <a:ext cx="95686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由于是项目负责制，每个院系的项目具体要求包括审核办法、截止时间都不尽相同，注意随时查看相关通知。</a:t>
            </a:r>
          </a:p>
        </p:txBody>
      </p:sp>
      <p:sp>
        <p:nvSpPr>
          <p:cNvPr id="20" name="Text Box 20"/>
          <p:cNvSpPr txBox="1">
            <a:spLocks noChangeArrowheads="1"/>
          </p:cNvSpPr>
          <p:nvPr/>
        </p:nvSpPr>
        <p:spPr bwMode="auto">
          <a:xfrm>
            <a:off x="1424093" y="5857185"/>
            <a:ext cx="954801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effectLst>
                  <a:outerShdw blurRad="38100" dist="38100" dir="2700000" algn="tl">
                    <a:srgbClr val="000000">
                      <a:alpha val="43137"/>
                    </a:srgbClr>
                  </a:outerShdw>
                </a:effectLst>
                <a:latin typeface="+mn-ea"/>
                <a:ea typeface="+mn-ea"/>
              </a:rPr>
              <a:t>选课结束后，自己下载、打印选课单，本人审核鉴字后交送项目所在院系。</a:t>
            </a:r>
          </a:p>
        </p:txBody>
      </p:sp>
      <p:sp>
        <p:nvSpPr>
          <p:cNvPr id="22" name="Rectangle 13"/>
          <p:cNvSpPr>
            <a:spLocks noChangeArrowheads="1"/>
          </p:cNvSpPr>
          <p:nvPr/>
        </p:nvSpPr>
        <p:spPr bwMode="auto">
          <a:xfrm>
            <a:off x="955675" y="1510212"/>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1</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3" name="Rectangle 13"/>
          <p:cNvSpPr>
            <a:spLocks noChangeArrowheads="1"/>
          </p:cNvSpPr>
          <p:nvPr/>
        </p:nvSpPr>
        <p:spPr bwMode="auto">
          <a:xfrm>
            <a:off x="968294" y="2357865"/>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2</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5" name="Rectangle 13"/>
          <p:cNvSpPr>
            <a:spLocks noChangeArrowheads="1"/>
          </p:cNvSpPr>
          <p:nvPr/>
        </p:nvSpPr>
        <p:spPr bwMode="auto">
          <a:xfrm>
            <a:off x="977608" y="3252673"/>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3</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7" name="Rectangle 13"/>
          <p:cNvSpPr>
            <a:spLocks noChangeArrowheads="1"/>
          </p:cNvSpPr>
          <p:nvPr/>
        </p:nvSpPr>
        <p:spPr bwMode="auto">
          <a:xfrm>
            <a:off x="968296" y="4103589"/>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4</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9" name="Rectangle 13"/>
          <p:cNvSpPr>
            <a:spLocks noChangeArrowheads="1"/>
          </p:cNvSpPr>
          <p:nvPr/>
        </p:nvSpPr>
        <p:spPr bwMode="auto">
          <a:xfrm>
            <a:off x="968294" y="4964764"/>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5</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31" name="Rectangle 13"/>
          <p:cNvSpPr>
            <a:spLocks noChangeArrowheads="1"/>
          </p:cNvSpPr>
          <p:nvPr/>
        </p:nvSpPr>
        <p:spPr bwMode="auto">
          <a:xfrm>
            <a:off x="987926" y="5820131"/>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6</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87263"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08</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TextBox 25"/>
          <p:cNvSpPr txBox="1">
            <a:spLocks noChangeArrowheads="1"/>
          </p:cNvSpPr>
          <p:nvPr/>
        </p:nvSpPr>
        <p:spPr bwMode="auto">
          <a:xfrm>
            <a:off x="3850552" y="2734933"/>
            <a:ext cx="66530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主要时间节点</a:t>
            </a: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主要时间节点</a:t>
            </a:r>
            <a:endParaRPr lang="zh-CN" altLang="en-US" dirty="0"/>
          </a:p>
        </p:txBody>
      </p:sp>
      <p:graphicFrame>
        <p:nvGraphicFramePr>
          <p:cNvPr id="4" name="Group 55"/>
          <p:cNvGraphicFramePr>
            <a:graphicFrameLocks noGrp="1"/>
          </p:cNvGraphicFramePr>
          <p:nvPr>
            <p:custDataLst>
              <p:tags r:id="rId1"/>
            </p:custDataLst>
          </p:nvPr>
        </p:nvGraphicFramePr>
        <p:xfrm>
          <a:off x="382270" y="1318260"/>
          <a:ext cx="11473180" cy="4606290"/>
        </p:xfrm>
        <a:graphic>
          <a:graphicData uri="http://schemas.openxmlformats.org/drawingml/2006/table">
            <a:tbl>
              <a:tblPr firstRow="1" bandRow="1">
                <a:tableStyleId>{5DA37D80-6434-44D0-A028-1B22A696006F}</a:tableStyleId>
              </a:tblPr>
              <a:tblGrid>
                <a:gridCol w="3724910">
                  <a:extLst>
                    <a:ext uri="{9D8B030D-6E8A-4147-A177-3AD203B41FA5}">
                      <a16:colId xmlns:a16="http://schemas.microsoft.com/office/drawing/2014/main" val="20000"/>
                    </a:ext>
                  </a:extLst>
                </a:gridCol>
                <a:gridCol w="3202305">
                  <a:extLst>
                    <a:ext uri="{9D8B030D-6E8A-4147-A177-3AD203B41FA5}">
                      <a16:colId xmlns:a16="http://schemas.microsoft.com/office/drawing/2014/main" val="20001"/>
                    </a:ext>
                  </a:extLst>
                </a:gridCol>
                <a:gridCol w="4545965">
                  <a:extLst>
                    <a:ext uri="{9D8B030D-6E8A-4147-A177-3AD203B41FA5}">
                      <a16:colId xmlns:a16="http://schemas.microsoft.com/office/drawing/2014/main" val="20002"/>
                    </a:ext>
                  </a:extLst>
                </a:gridCol>
              </a:tblGrid>
              <a:tr h="4222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outerShdw blurRad="38100" dist="38100" dir="2700000" algn="tl">
                              <a:srgbClr val="FFFFFF"/>
                            </a:outerShdw>
                          </a:effectLst>
                        </a:rPr>
                        <a:t>时间节点</a:t>
                      </a:r>
                      <a:endParaRPr kumimoji="0" lang="zh-CN" altLang="en-US" sz="2000" b="1" i="0" u="none" strike="noStrike" cap="none" normalizeH="0" baseline="0" dirty="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outerShdw blurRad="38100" dist="38100" dir="2700000" algn="tl">
                              <a:srgbClr val="FFFFFF"/>
                            </a:outerShdw>
                          </a:effectLst>
                        </a:rPr>
                        <a:t>事项</a:t>
                      </a:r>
                      <a:endParaRPr kumimoji="0" lang="zh-CN" altLang="en-US" sz="2000" b="1" i="0" u="none" strike="noStrike" cap="none" normalizeH="0" baseline="0" dirty="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0"/>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24</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u="none" strike="noStrike" kern="1200" cap="none" normalizeH="0" baseline="0">
                          <a:ln>
                            <a:noFill/>
                          </a:ln>
                          <a:effectLst/>
                        </a:rPr>
                        <a:t>已报名高年级研究生</a:t>
                      </a:r>
                      <a:r>
                        <a:rPr kumimoji="0" lang="zh-CN" altLang="zh-CN" sz="1400" u="none" strike="noStrike" kern="1200" cap="none" normalizeH="0" baseline="0">
                          <a:ln>
                            <a:noFill/>
                          </a:ln>
                          <a:effectLst/>
                        </a:rPr>
                        <a:t>开始</a:t>
                      </a:r>
                      <a:r>
                        <a:rPr kumimoji="0" lang="zh-CN" altLang="en-US" sz="1400" u="none" strike="noStrike" kern="1200" cap="none" normalizeH="0" baseline="0" dirty="0">
                          <a:ln>
                            <a:noFill/>
                          </a:ln>
                          <a:effectLst/>
                        </a:rPr>
                        <a:t>博士公共必修课选课</a:t>
                      </a:r>
                      <a:endParaRPr kumimoji="0" lang="en-US" altLang="zh-CN" sz="1400" u="none" strike="noStrike" kern="1200" cap="none" normalizeH="0" baseline="0" dirty="0">
                        <a:ln>
                          <a:noFill/>
                        </a:ln>
                        <a:solidFill>
                          <a:schemeClr val="tx1"/>
                        </a:solidFill>
                        <a:effectLst/>
                      </a:endParaRPr>
                    </a:p>
                  </a:txBody>
                  <a:tcPr marT="45712" marB="45712" anchor="ctr" horzOverflow="overflow"/>
                </a:tc>
                <a:tc hMerge="1">
                  <a:txBody>
                    <a:bodyPr/>
                    <a:lstStyle/>
                    <a:p>
                      <a:endParaRPr lang="zh-CN"/>
                    </a:p>
                  </a:txBody>
                  <a:tcPr marT="45712" marB="45712" anchor="ctr" horzOverflow="overflow"/>
                </a:tc>
                <a:extLst>
                  <a:ext uri="{0D108BD9-81ED-4DB2-BD59-A6C34878D82A}">
                    <a16:rowId xmlns:a16="http://schemas.microsoft.com/office/drawing/2014/main" val="10001"/>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solidFill>
                            <a:schemeClr val="tx1"/>
                          </a:solidFill>
                          <a:effectLst/>
                          <a:latin typeface="+mn-lt"/>
                          <a:ea typeface="+mn-ea"/>
                          <a:cs typeface="+mn-cs"/>
                        </a:rPr>
                        <a:t>8</a:t>
                      </a:r>
                      <a:r>
                        <a:rPr kumimoji="0" lang="zh-CN" altLang="en-US" sz="1400" u="none" strike="noStrike" kern="1200" cap="none" normalizeH="0" baseline="0" dirty="0">
                          <a:ln>
                            <a:noFill/>
                          </a:ln>
                          <a:solidFill>
                            <a:schemeClr val="tx1"/>
                          </a:solidFill>
                          <a:effectLst/>
                          <a:latin typeface="+mn-lt"/>
                          <a:ea typeface="+mn-ea"/>
                          <a:cs typeface="+mn-cs"/>
                        </a:rPr>
                        <a:t>月</a:t>
                      </a:r>
                      <a:r>
                        <a:rPr kumimoji="0" lang="en-US" altLang="zh-CN" sz="1400" u="none" strike="noStrike" kern="1200" cap="none" normalizeH="0" baseline="0" dirty="0">
                          <a:ln>
                            <a:noFill/>
                          </a:ln>
                          <a:solidFill>
                            <a:schemeClr val="tx1"/>
                          </a:solidFill>
                          <a:effectLst/>
                          <a:latin typeface="+mn-lt"/>
                          <a:ea typeface="+mn-ea"/>
                          <a:cs typeface="+mn-cs"/>
                        </a:rPr>
                        <a:t>25</a:t>
                      </a:r>
                      <a:r>
                        <a:rPr kumimoji="0" lang="zh-CN" altLang="en-US" sz="1400" u="none" strike="noStrike" kern="1200" cap="none" normalizeH="0" baseline="0" dirty="0">
                          <a:ln>
                            <a:noFill/>
                          </a:ln>
                          <a:solidFill>
                            <a:schemeClr val="tx1"/>
                          </a:solidFill>
                          <a:effectLst/>
                          <a:latin typeface="+mn-lt"/>
                          <a:ea typeface="+mn-ea"/>
                          <a:cs typeface="+mn-cs"/>
                        </a:rPr>
                        <a:t>日</a:t>
                      </a:r>
                      <a:r>
                        <a:rPr kumimoji="0" lang="en-US" altLang="zh-CN" sz="1400" u="none" strike="noStrike" kern="1200" cap="none" normalizeH="0" baseline="0" dirty="0">
                          <a:ln>
                            <a:noFill/>
                          </a:ln>
                          <a:solidFill>
                            <a:schemeClr val="tx1"/>
                          </a:solidFill>
                          <a:effectLst/>
                          <a:latin typeface="+mn-lt"/>
                          <a:ea typeface="+mn-ea"/>
                          <a:cs typeface="+mn-cs"/>
                        </a:rPr>
                        <a:t>1</a:t>
                      </a:r>
                      <a:r>
                        <a:rPr lang="en-US" altLang="zh-CN" sz="1400" dirty="0">
                          <a:ln>
                            <a:noFill/>
                          </a:ln>
                          <a:effectLst/>
                          <a:sym typeface="+mn-ea"/>
                        </a:rPr>
                        <a:t>2:30</a:t>
                      </a:r>
                      <a:endParaRPr kumimoji="0" lang="zh-CN" altLang="en-US" sz="1400" u="none" strike="noStrike" kern="1200" cap="none" normalizeH="0" baseline="0" dirty="0">
                        <a:ln>
                          <a:noFill/>
                        </a:ln>
                        <a:solidFill>
                          <a:schemeClr val="tx1"/>
                        </a:solidFill>
                        <a:effectLst/>
                        <a:latin typeface="+mn-lt"/>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solidFill>
                            <a:schemeClr val="tx1"/>
                          </a:solidFill>
                          <a:effectLst/>
                          <a:latin typeface="+mn-lt"/>
                          <a:ea typeface="+mn-ea"/>
                          <a:cs typeface="+mn-cs"/>
                        </a:rPr>
                        <a:t>集中教学研究生开始选课、已报名高年级研究生开始选专业课和公选课</a:t>
                      </a:r>
                    </a:p>
                  </a:txBody>
                  <a:tcPr marT="45712" marB="45712" anchor="ctr" horzOverflow="overflow"/>
                </a:tc>
                <a:tc hMerge="1">
                  <a:txBody>
                    <a:bodyPr/>
                    <a:lstStyle/>
                    <a:p>
                      <a:endParaRPr lang="zh-CN"/>
                    </a:p>
                  </a:txBody>
                  <a:tcPr/>
                </a:tc>
                <a:extLst>
                  <a:ext uri="{0D108BD9-81ED-4DB2-BD59-A6C34878D82A}">
                    <a16:rowId xmlns:a16="http://schemas.microsoft.com/office/drawing/2014/main" val="10002"/>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25</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u="none" strike="noStrike" kern="1200" cap="none" normalizeH="0" baseline="0" dirty="0">
                          <a:ln>
                            <a:noFill/>
                          </a:ln>
                          <a:effectLst/>
                        </a:rPr>
                        <a:t>集中教学直博生“中国马克思主义与当代”</a:t>
                      </a:r>
                      <a:r>
                        <a:rPr kumimoji="0" lang="zh-CN" altLang="en-US" sz="1400" u="none" strike="noStrike" kern="1200" cap="none" normalizeH="0" baseline="0" dirty="0">
                          <a:ln>
                            <a:noFill/>
                          </a:ln>
                          <a:effectLst/>
                        </a:rPr>
                        <a:t>与“英语</a:t>
                      </a:r>
                      <a:r>
                        <a:rPr kumimoji="0" lang="en-US" altLang="zh-CN" sz="1400" u="none" strike="noStrike" kern="1200" cap="none" normalizeH="0" baseline="0" dirty="0">
                          <a:ln>
                            <a:noFill/>
                          </a:ln>
                          <a:effectLst/>
                        </a:rPr>
                        <a:t>B</a:t>
                      </a:r>
                      <a:r>
                        <a:rPr kumimoji="0" lang="zh-CN" altLang="en-US" sz="1400" u="none" strike="noStrike" kern="1200" cap="none" normalizeH="0" baseline="0" dirty="0">
                          <a:ln>
                            <a:noFill/>
                          </a:ln>
                          <a:effectLst/>
                        </a:rPr>
                        <a:t>”开始选课</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3"/>
                  </a:ext>
                </a:extLst>
              </a:tr>
              <a:tr h="33845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a:ln>
                            <a:noFill/>
                          </a:ln>
                          <a:effectLst/>
                        </a:rPr>
                        <a:t>8</a:t>
                      </a:r>
                      <a:r>
                        <a:rPr kumimoji="0" lang="zh-CN" altLang="zh-CN" sz="1400" u="none" strike="noStrike" kern="1200" cap="none" normalizeH="0" baseline="0" dirty="0">
                          <a:ln>
                            <a:noFill/>
                          </a:ln>
                          <a:effectLst/>
                        </a:rPr>
                        <a:t>月</a:t>
                      </a:r>
                      <a:r>
                        <a:rPr kumimoji="0" lang="en-US" altLang="zh-CN" sz="1400" u="none" strike="noStrike" kern="1200" cap="none" normalizeH="0" baseline="0" dirty="0">
                          <a:ln>
                            <a:noFill/>
                          </a:ln>
                          <a:effectLst/>
                        </a:rPr>
                        <a:t>26</a:t>
                      </a:r>
                      <a:r>
                        <a:rPr kumimoji="0" lang="zh-CN" altLang="zh-CN" sz="1400" u="none" strike="noStrike" kern="1200" cap="none" normalizeH="0" baseline="0" dirty="0">
                          <a:ln>
                            <a:noFill/>
                          </a:ln>
                          <a:effectLst/>
                        </a:rPr>
                        <a:t>日</a:t>
                      </a:r>
                      <a:r>
                        <a:rPr kumimoji="0" lang="en-US" altLang="zh-CN" sz="1400" u="none" strike="noStrike" kern="1200" cap="none" normalizeH="0" baseline="0" dirty="0">
                          <a:ln>
                            <a:noFill/>
                          </a:ln>
                          <a:effectLst/>
                        </a:rPr>
                        <a:t>12:30</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effectLst/>
                        </a:rPr>
                        <a:t>集中教学</a:t>
                      </a:r>
                      <a:r>
                        <a:rPr kumimoji="0" lang="zh-CN" altLang="zh-CN" sz="1400" u="none" strike="noStrike" kern="1200" cap="none" normalizeH="0" baseline="0" dirty="0">
                          <a:ln>
                            <a:noFill/>
                          </a:ln>
                          <a:effectLst/>
                        </a:rPr>
                        <a:t>硕士生“中国马克思主义与当代”</a:t>
                      </a:r>
                      <a:r>
                        <a:rPr kumimoji="0" lang="zh-CN" altLang="en-US" sz="1400" u="none" strike="noStrike" kern="1200" cap="none" normalizeH="0" baseline="0" dirty="0">
                          <a:ln>
                            <a:noFill/>
                          </a:ln>
                          <a:effectLst/>
                        </a:rPr>
                        <a:t>、“英语</a:t>
                      </a:r>
                      <a:r>
                        <a:rPr kumimoji="0" lang="en-US" altLang="zh-CN" sz="1400" u="none" strike="noStrike" kern="1200" cap="none" normalizeH="0" baseline="0" dirty="0">
                          <a:ln>
                            <a:noFill/>
                          </a:ln>
                          <a:effectLst/>
                        </a:rPr>
                        <a:t>B</a:t>
                      </a:r>
                      <a:r>
                        <a:rPr kumimoji="0" lang="zh-CN" altLang="en-US" sz="1400" u="none" strike="noStrike" kern="1200" cap="none" normalizeH="0" baseline="0" dirty="0">
                          <a:ln>
                            <a:noFill/>
                          </a:ln>
                          <a:effectLst/>
                        </a:rPr>
                        <a:t>” 和“英语</a:t>
                      </a:r>
                      <a:r>
                        <a:rPr kumimoji="0" lang="en-US" altLang="zh-CN" sz="1400" u="none" strike="noStrike" kern="1200" cap="none" normalizeH="0" baseline="0" dirty="0">
                          <a:ln>
                            <a:noFill/>
                          </a:ln>
                          <a:effectLst/>
                        </a:rPr>
                        <a:t>A</a:t>
                      </a:r>
                      <a:r>
                        <a:rPr kumimoji="0" lang="zh-CN" altLang="en-US" sz="1400" u="none" strike="noStrike" kern="1200" cap="none" normalizeH="0" baseline="0" dirty="0">
                          <a:ln>
                            <a:noFill/>
                          </a:ln>
                          <a:effectLst/>
                        </a:rPr>
                        <a:t>”开始选课 </a:t>
                      </a:r>
                      <a:endParaRPr kumimoji="0" lang="zh-CN" altLang="en-US" sz="1400" b="1"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4"/>
                  </a:ext>
                </a:extLst>
              </a:tr>
              <a:tr h="33782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9月</a:t>
                      </a:r>
                      <a:r>
                        <a:rPr kumimoji="0" lang="en-US" altLang="zh-CN" sz="1400" u="none" strike="noStrike" cap="none" normalizeH="0" baseline="0" dirty="0">
                          <a:ln>
                            <a:noFill/>
                          </a:ln>
                          <a:effectLst/>
                        </a:rPr>
                        <a:t>9</a:t>
                      </a:r>
                      <a:r>
                        <a:rPr kumimoji="0" lang="zh-CN" altLang="en-US" sz="1400" u="none" strike="noStrike" cap="none" normalizeH="0" baseline="0" dirty="0">
                          <a:ln>
                            <a:noFill/>
                          </a:ln>
                          <a:effectLst/>
                        </a:rPr>
                        <a:t>日</a:t>
                      </a:r>
                      <a:r>
                        <a:rPr kumimoji="0" lang="en-US" altLang="zh-CN" sz="1400" u="none" strike="noStrike" cap="none" normalizeH="0" baseline="0" dirty="0">
                          <a:ln>
                            <a:noFill/>
                          </a:ln>
                          <a:effectLst/>
                        </a:rPr>
                        <a:t>12:30</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网络选课提交及审核截止</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5"/>
                  </a:ext>
                </a:extLst>
              </a:tr>
              <a:tr h="35306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课程开课两周内</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学生在线提出增选，并由学生督促各角色自提交之日起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6"/>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课程学时完成一半前</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学生在线提出退课，并由学生督促各角色自提交之日起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7"/>
                  </a:ext>
                </a:extLst>
              </a:tr>
              <a:tr h="54737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课程考核前</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u="none" strike="noStrike" cap="none" normalizeH="0" baseline="0" dirty="0">
                          <a:ln>
                            <a:noFill/>
                          </a:ln>
                          <a:effectLst/>
                        </a:rPr>
                        <a:t>学生在线提出学位课与非学位课属性变更，并由学生督促各角色自提交之日起</a:t>
                      </a:r>
                      <a:r>
                        <a:rPr kumimoji="0" lang="en-US" altLang="zh-CN" sz="1400" u="none" strike="noStrike" cap="none" normalizeH="0" baseline="0" dirty="0">
                          <a:ln>
                            <a:noFill/>
                          </a:ln>
                          <a:effectLst/>
                        </a:rPr>
                        <a:t>10</a:t>
                      </a:r>
                      <a:r>
                        <a:rPr kumimoji="0" lang="zh-CN" altLang="en-US" sz="1400" u="none" strike="noStrike" cap="none" normalizeH="0" baseline="0" dirty="0">
                          <a:ln>
                            <a:noFill/>
                          </a:ln>
                          <a:effectLst/>
                        </a:rPr>
                        <a:t>天内完成审核，否则申请无效</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8"/>
                  </a:ext>
                </a:extLst>
              </a:tr>
              <a:tr h="33528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课程学时</a:t>
                      </a:r>
                      <a:r>
                        <a:rPr kumimoji="0" lang="en-US" altLang="zh-CN" sz="1400" u="none" strike="noStrike" cap="none" normalizeH="0" baseline="0" dirty="0">
                          <a:ln>
                            <a:noFill/>
                          </a:ln>
                          <a:effectLst/>
                        </a:rPr>
                        <a:t>2/3</a:t>
                      </a:r>
                      <a:r>
                        <a:rPr kumimoji="0" lang="zh-CN" altLang="en-US" sz="1400" u="none" strike="noStrike" cap="none" normalizeH="0" baseline="0" dirty="0">
                          <a:ln>
                            <a:noFill/>
                          </a:ln>
                          <a:effectLst/>
                        </a:rPr>
                        <a:t>左右</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对课程开始评估</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群发邮件给注册邮箱</a:t>
                      </a:r>
                      <a:r>
                        <a:rPr kumimoji="0" lang="en-US" altLang="zh-CN" sz="1400" u="none" strike="noStrike" cap="none" normalizeH="0" baseline="0" dirty="0">
                          <a:ln>
                            <a:noFill/>
                          </a:ln>
                          <a:effectLst/>
                        </a:rPr>
                        <a:t>,</a:t>
                      </a:r>
                      <a:r>
                        <a:rPr kumimoji="0" lang="zh-CN" altLang="en-US" sz="1400" u="none" strike="noStrike" cap="none" normalizeH="0" baseline="0" dirty="0">
                          <a:ln>
                            <a:noFill/>
                          </a:ln>
                          <a:effectLst/>
                        </a:rPr>
                        <a:t>请及时查收邮件</a:t>
                      </a:r>
                      <a:r>
                        <a:rPr kumimoji="0" lang="en-US" altLang="zh-CN" sz="1400" u="none" strike="noStrike" cap="none" normalizeH="0" baseline="0" dirty="0">
                          <a:ln>
                            <a:noFill/>
                          </a:ln>
                          <a:effectLst/>
                        </a:rPr>
                        <a:t>;</a:t>
                      </a:r>
                      <a:r>
                        <a:rPr kumimoji="0" lang="zh-CN" altLang="en-US" sz="1400" u="none" strike="noStrike" cap="none" normalizeH="0" baseline="0" dirty="0">
                          <a:ln>
                            <a:noFill/>
                          </a:ln>
                          <a:effectLst/>
                        </a:rPr>
                        <a:t>每个学生必须参加，否则在</a:t>
                      </a:r>
                      <a:r>
                        <a:rPr kumimoji="0" lang="en-US" altLang="zh-CN" sz="1400" u="none" strike="noStrike" cap="none" normalizeH="0" baseline="0" dirty="0">
                          <a:ln>
                            <a:noFill/>
                          </a:ln>
                          <a:effectLst/>
                        </a:rPr>
                        <a:t>2024</a:t>
                      </a:r>
                      <a:r>
                        <a:rPr kumimoji="0" lang="zh-CN" altLang="en-US" sz="1400" u="none" strike="noStrike" cap="none" normalizeH="0" baseline="0" dirty="0">
                          <a:ln>
                            <a:noFill/>
                          </a:ln>
                          <a:effectLst/>
                        </a:rPr>
                        <a:t>年</a:t>
                      </a:r>
                      <a:r>
                        <a:rPr kumimoji="0" lang="en-US" altLang="zh-CN" sz="1400" u="none" strike="noStrike" cap="none" normalizeH="0" baseline="0" dirty="0">
                          <a:ln>
                            <a:noFill/>
                          </a:ln>
                          <a:effectLst/>
                        </a:rPr>
                        <a:t>1</a:t>
                      </a:r>
                      <a:r>
                        <a:rPr kumimoji="0" lang="zh-CN" altLang="en-US" sz="1400" u="none" strike="noStrike" cap="none" normalizeH="0" baseline="0" dirty="0">
                          <a:ln>
                            <a:noFill/>
                          </a:ln>
                          <a:effectLst/>
                        </a:rPr>
                        <a:t>月前不能查询成绩。</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extLst>
                  <a:ext uri="{0D108BD9-81ED-4DB2-BD59-A6C34878D82A}">
                    <a16:rowId xmlns:a16="http://schemas.microsoft.com/office/drawing/2014/main" val="10009"/>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授课教师学时完成一半之后</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对每位授课教师进行教师评估</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vMerge="1">
                  <a:txBody>
                    <a:bodyPr/>
                    <a:lstStyle/>
                    <a:p>
                      <a:endParaRPr lang="zh-CN"/>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2512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课程成绩发布时</a:t>
                      </a:r>
                      <a:endParaRPr kumimoji="0" lang="zh-CN" altLang="en-US" sz="1400" b="0"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kern="1200" cap="none" normalizeH="0" baseline="0" dirty="0">
                          <a:ln>
                            <a:noFill/>
                          </a:ln>
                          <a:effectLst/>
                        </a:rPr>
                        <a:t>课程评估和课程授课教师评估结束</a:t>
                      </a:r>
                      <a:endParaRPr kumimoji="0" lang="zh-CN" altLang="en-US" sz="1400" b="0" i="0" u="none" strike="noStrike" kern="1200" cap="none" normalizeH="0" baseline="0" dirty="0">
                        <a:ln>
                          <a:noFill/>
                        </a:ln>
                        <a:solidFill>
                          <a:schemeClr val="tx1"/>
                        </a:solidFill>
                        <a:effectLst/>
                        <a:latin typeface="+mn-ea"/>
                        <a:ea typeface="+mn-ea"/>
                        <a:cs typeface="+mn-cs"/>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11"/>
                  </a:ext>
                </a:extLst>
              </a:tr>
              <a:tr h="32448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下一学期开学四周内</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rPr>
                        <a:t>补考</a:t>
                      </a:r>
                      <a:endParaRPr kumimoji="0" lang="zh-CN" altLang="en-US" sz="1400" b="1" i="0" u="none" strike="noStrike" cap="none" normalizeH="0" baseline="0" dirty="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570" r="3326"/>
          <a:stretch>
            <a:fillRect/>
          </a:stretch>
        </p:blipFill>
        <p:spPr>
          <a:xfrm>
            <a:off x="-50800" y="0"/>
            <a:ext cx="12255500"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09</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信息发布与咨询</a:t>
            </a: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（一）信息发布与咨询</a:t>
            </a:r>
            <a:endParaRPr lang="zh-CN" altLang="en-US" dirty="0"/>
          </a:p>
        </p:txBody>
      </p:sp>
      <p:graphicFrame>
        <p:nvGraphicFramePr>
          <p:cNvPr id="4" name="Group 35"/>
          <p:cNvGraphicFramePr>
            <a:graphicFrameLocks noGrp="1"/>
          </p:cNvGraphicFramePr>
          <p:nvPr>
            <p:custDataLst>
              <p:tags r:id="rId1"/>
            </p:custDataLst>
          </p:nvPr>
        </p:nvGraphicFramePr>
        <p:xfrm>
          <a:off x="889000" y="1451477"/>
          <a:ext cx="10198100" cy="3780646"/>
        </p:xfrm>
        <a:graphic>
          <a:graphicData uri="http://schemas.openxmlformats.org/drawingml/2006/table">
            <a:tbl>
              <a:tblPr firstCol="1" bandRow="1">
                <a:tableStyleId>{5C22544A-7EE6-4342-B048-85BDC9FD1C3A}</a:tableStyleId>
              </a:tblPr>
              <a:tblGrid>
                <a:gridCol w="2810865">
                  <a:extLst>
                    <a:ext uri="{9D8B030D-6E8A-4147-A177-3AD203B41FA5}">
                      <a16:colId xmlns:a16="http://schemas.microsoft.com/office/drawing/2014/main" val="20000"/>
                    </a:ext>
                  </a:extLst>
                </a:gridCol>
                <a:gridCol w="3124044">
                  <a:extLst>
                    <a:ext uri="{9D8B030D-6E8A-4147-A177-3AD203B41FA5}">
                      <a16:colId xmlns:a16="http://schemas.microsoft.com/office/drawing/2014/main" val="20001"/>
                    </a:ext>
                  </a:extLst>
                </a:gridCol>
                <a:gridCol w="4263191">
                  <a:extLst>
                    <a:ext uri="{9D8B030D-6E8A-4147-A177-3AD203B41FA5}">
                      <a16:colId xmlns:a16="http://schemas.microsoft.com/office/drawing/2014/main" val="20002"/>
                    </a:ext>
                  </a:extLst>
                </a:gridCol>
              </a:tblGrid>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选课系统登录问题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网络中心</a:t>
                      </a:r>
                      <a:endParaRPr kumimoji="0" lang="en-US" altLang="zh-CN" sz="1800" b="1" i="0" u="none" strike="noStrike" cap="none" normalizeH="0" baseline="0" dirty="0">
                        <a:ln>
                          <a:noFill/>
                        </a:ln>
                        <a:solidFill>
                          <a:schemeClr val="accent6"/>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电    话：</a:t>
                      </a:r>
                      <a:r>
                        <a:rPr kumimoji="1" lang="en-US" altLang="zh-CN" sz="1800" u="none" strike="noStrike" cap="none" normalizeH="0" baseline="0" dirty="0">
                          <a:ln>
                            <a:noFill/>
                          </a:ln>
                          <a:effectLst/>
                        </a:rPr>
                        <a:t>88256622</a:t>
                      </a:r>
                      <a:endParaRPr kumimoji="0" lang="zh-CN" altLang="en-US" sz="1800" b="1" i="0" u="none" strike="noStrike" cap="none" normalizeH="0" baseline="0" dirty="0">
                        <a:ln>
                          <a:noFill/>
                        </a:ln>
                        <a:solidFill>
                          <a:schemeClr val="accent6"/>
                        </a:solidFill>
                        <a:effectLst/>
                        <a:latin typeface="+mn-ea"/>
                        <a:ea typeface="+mn-ea"/>
                      </a:endParaRPr>
                    </a:p>
                  </a:txBody>
                  <a:tcPr anchor="ctr" horzOverflow="overflow"/>
                </a:tc>
                <a:extLst>
                  <a:ext uri="{0D108BD9-81ED-4DB2-BD59-A6C34878D82A}">
                    <a16:rowId xmlns:a16="http://schemas.microsoft.com/office/drawing/2014/main" val="10000"/>
                  </a:ext>
                </a:extLst>
              </a:tr>
              <a:tr h="71647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英语选课问题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kern="1200" cap="none" normalizeH="0" baseline="0" dirty="0">
                          <a:ln>
                            <a:noFill/>
                          </a:ln>
                          <a:effectLst/>
                        </a:rPr>
                        <a:t>外语系</a:t>
                      </a:r>
                      <a:endParaRPr kumimoji="1" lang="en-US" altLang="zh-CN" sz="1800" b="1" u="none" strike="noStrike" kern="1200" cap="none" normalizeH="0" baseline="0" dirty="0">
                        <a:ln>
                          <a:noFill/>
                        </a:ln>
                        <a:solidFill>
                          <a:schemeClr val="dk1"/>
                        </a:solidFill>
                        <a:effectLst/>
                        <a:latin typeface="+mn-lt"/>
                        <a:ea typeface="+mn-ea"/>
                        <a:cs typeface="+mn-cs"/>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kern="1200" cap="none" normalizeH="0" baseline="0" dirty="0">
                          <a:ln>
                            <a:noFill/>
                          </a:ln>
                          <a:effectLst/>
                        </a:rPr>
                        <a:t>电    话：</a:t>
                      </a:r>
                      <a:r>
                        <a:rPr kumimoji="1" lang="en-US" altLang="zh-CN" sz="1800" u="none" strike="noStrike" kern="1200" cap="none" normalizeH="0" baseline="0" dirty="0">
                          <a:ln>
                            <a:noFill/>
                          </a:ln>
                          <a:effectLst/>
                        </a:rPr>
                        <a:t>88256056/69671450</a:t>
                      </a: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u="none" strike="noStrike" kern="1200" cap="none" normalizeH="0" baseline="0" dirty="0">
                          <a:ln>
                            <a:noFill/>
                          </a:ln>
                          <a:effectLst/>
                        </a:rPr>
                        <a:t>网    站：</a:t>
                      </a:r>
                      <a:r>
                        <a:rPr kumimoji="1" lang="en-US" altLang="zh-CN" sz="1800" u="none" strike="noStrike" kern="1200" cap="none" normalizeH="0" baseline="0" dirty="0">
                          <a:ln>
                            <a:noFill/>
                          </a:ln>
                          <a:effectLst/>
                        </a:rPr>
                        <a:t>foreign.ucas.ac.cn</a:t>
                      </a:r>
                      <a:endParaRPr kumimoji="1" lang="zh-CN" altLang="en-US" sz="1800" b="1" u="none" strike="noStrike" kern="1200" cap="none" normalizeH="0" baseline="0" dirty="0">
                        <a:ln>
                          <a:noFill/>
                        </a:ln>
                        <a:solidFill>
                          <a:schemeClr val="dk1"/>
                        </a:solidFill>
                        <a:effectLst/>
                        <a:latin typeface="+mn-lt"/>
                        <a:ea typeface="+mn-ea"/>
                        <a:cs typeface="+mn-cs"/>
                      </a:endParaRPr>
                    </a:p>
                  </a:txBody>
                  <a:tcPr anchor="ctr" horzOverflow="overflow"/>
                </a:tc>
                <a:extLst>
                  <a:ext uri="{0D108BD9-81ED-4DB2-BD59-A6C34878D82A}">
                    <a16:rowId xmlns:a16="http://schemas.microsoft.com/office/drawing/2014/main" val="10001"/>
                  </a:ext>
                </a:extLst>
              </a:tr>
              <a:tr h="650240">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a:ln>
                            <a:noFill/>
                          </a:ln>
                          <a:effectLst/>
                        </a:rPr>
                        <a:t>其它选课问题</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dirty="0">
                          <a:ln>
                            <a:noFill/>
                          </a:ln>
                          <a:effectLst/>
                          <a:sym typeface="+mn-ea"/>
                        </a:rPr>
                        <a:t>见“各院系教学主管老师联系方式”</a:t>
                      </a:r>
                      <a:endParaRPr kumimoji="1" lang="zh-CN" altLang="en-US" sz="1800" u="none" strike="noStrike" cap="none" normalizeH="0" baseline="0" dirty="0">
                        <a:ln>
                          <a:noFill/>
                        </a:ln>
                        <a:effectLst/>
                        <a:sym typeface="+mn-ea"/>
                      </a:endParaRPr>
                    </a:p>
                  </a:txBody>
                  <a:tcPr anchor="ctr" horzOverflow="overflow"/>
                </a:tc>
                <a:tc hMerge="1">
                  <a:txBody>
                    <a:bodyPr/>
                    <a:lstStyle/>
                    <a:p>
                      <a:endParaRPr lang="zh-CN"/>
                    </a:p>
                  </a:txBody>
                  <a:tcPr anchor="ctr" horzOverflow="overflow"/>
                </a:tc>
                <a:extLst>
                  <a:ext uri="{0D108BD9-81ED-4DB2-BD59-A6C34878D82A}">
                    <a16:rowId xmlns:a16="http://schemas.microsoft.com/office/drawing/2014/main" val="10002"/>
                  </a:ext>
                </a:extLst>
              </a:tr>
              <a:tr h="1236980">
                <a:tc v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教务部 </a:t>
                      </a: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电    话：</a:t>
                      </a:r>
                      <a:r>
                        <a:rPr kumimoji="1" lang="en-US" altLang="zh-CN" sz="1800" u="none" strike="noStrike" cap="none" normalizeH="0" baseline="0" dirty="0">
                          <a:ln>
                            <a:noFill/>
                          </a:ln>
                          <a:effectLst/>
                        </a:rPr>
                        <a:t>69671070/69671648</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邮    箱：</a:t>
                      </a:r>
                      <a:r>
                        <a:rPr kumimoji="1" lang="en-US" altLang="zh-CN" sz="1800" u="none" strike="noStrike" cap="none" normalizeH="0" baseline="0" dirty="0">
                          <a:ln>
                            <a:noFill/>
                          </a:ln>
                          <a:effectLst/>
                        </a:rPr>
                        <a:t>tao@ucas.ac.cn</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微信号：国科大教务部</a:t>
                      </a:r>
                      <a:r>
                        <a:rPr kumimoji="1" lang="en-US" altLang="zh-CN" sz="1800" u="none" strike="noStrike" cap="none" normalizeH="0" baseline="0" dirty="0">
                          <a:ln>
                            <a:noFill/>
                          </a:ln>
                          <a:effectLst/>
                        </a:rPr>
                        <a:t>(EDU-UCAS)</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网    站：</a:t>
                      </a:r>
                      <a:r>
                        <a:rPr kumimoji="1" lang="en-US" altLang="zh-CN" sz="1800" u="none" strike="noStrike" cap="none" normalizeH="0" baseline="0" dirty="0">
                          <a:ln>
                            <a:noFill/>
                          </a:ln>
                          <a:effectLst/>
                        </a:rPr>
                        <a:t>jwb.ucas.ac.cn       </a:t>
                      </a: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extLst>
                  <a:ext uri="{0D108BD9-81ED-4DB2-BD59-A6C34878D82A}">
                    <a16:rowId xmlns:a16="http://schemas.microsoft.com/office/drawing/2014/main" val="10003"/>
                  </a:ext>
                </a:extLst>
              </a:tr>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a:ln>
                            <a:noFill/>
                          </a:ln>
                          <a:effectLst/>
                        </a:rPr>
                        <a:t>Program-10</a:t>
                      </a:r>
                      <a:endParaRPr kumimoji="0" lang="zh-CN" altLang="en-US" sz="2000" b="1" i="0" u="none" strike="noStrike" cap="none" normalizeH="0" baseline="0" dirty="0">
                        <a:ln>
                          <a:noFill/>
                        </a:ln>
                        <a:solidFill>
                          <a:schemeClr val="tx1"/>
                        </a:solidFill>
                        <a:effectLst/>
                        <a:latin typeface="+mn-ea"/>
                        <a:ea typeface="+mn-ea"/>
                      </a:endParaRPr>
                    </a:p>
                  </a:txBody>
                  <a:tcPr anchor="ctr" horzOverflow="overflow">
                    <a:solidFill>
                      <a:schemeClr val="accent5">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u="none" strike="noStrike" cap="none" normalizeH="0" baseline="0" dirty="0">
                          <a:ln>
                            <a:noFill/>
                          </a:ln>
                          <a:effectLst/>
                        </a:rPr>
                        <a:t>项目所属院系</a:t>
                      </a:r>
                      <a:endParaRPr kumimoji="1" lang="zh-CN" altLang="en-US" sz="1800" b="1" i="0" u="none" strike="noStrike" cap="none" normalizeH="0" baseline="0" dirty="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rgbClr val="262673"/>
                        </a:solidFill>
                        <a:effectLst/>
                        <a:latin typeface="+mn-ea"/>
                        <a:ea typeface="+mn-ea"/>
                      </a:endParaRPr>
                    </a:p>
                  </a:txBody>
                  <a:tcPr anchor="ctr" horzOverflow="overflow"/>
                </a:tc>
                <a:extLst>
                  <a:ext uri="{0D108BD9-81ED-4DB2-BD59-A6C34878D82A}">
                    <a16:rowId xmlns:a16="http://schemas.microsoft.com/office/drawing/2014/main" val="10004"/>
                  </a:ext>
                </a:extLst>
              </a:tr>
            </a:tbl>
          </a:graphicData>
        </a:graphic>
      </p:graphicFrame>
      <p:sp>
        <p:nvSpPr>
          <p:cNvPr id="5" name="Text Box 19"/>
          <p:cNvSpPr txBox="1">
            <a:spLocks noChangeArrowheads="1"/>
          </p:cNvSpPr>
          <p:nvPr/>
        </p:nvSpPr>
        <p:spPr bwMode="auto">
          <a:xfrm>
            <a:off x="838200" y="5367825"/>
            <a:ext cx="10198100" cy="615553"/>
          </a:xfrm>
          <a:prstGeom prst="rect">
            <a:avLst/>
          </a:prstGeom>
          <a:noFill/>
          <a:ln w="6350">
            <a:noFill/>
            <a:miter lim="800000"/>
          </a:ln>
          <a:effectLst/>
        </p:spPr>
        <p:txBody>
          <a:bodyPr wrap="square" lIns="0" tIns="0" rIns="0" bIns="0" anchor="ctr">
            <a:spAutoFit/>
          </a:bodyPr>
          <a:lstStyle/>
          <a:p>
            <a:pPr algn="just">
              <a:defRPr/>
            </a:pPr>
            <a:r>
              <a:rPr lang="zh-CN" altLang="en-US" sz="2000" b="1" dirty="0">
                <a:effectLst>
                  <a:outerShdw blurRad="38100" dist="38100" dir="2700000" algn="tl">
                    <a:srgbClr val="FFFFFF"/>
                  </a:outerShdw>
                </a:effectLst>
                <a:latin typeface="+mn-ea"/>
              </a:rPr>
              <a:t>请关注教务部网站（</a:t>
            </a:r>
            <a:r>
              <a:rPr lang="en-US" altLang="zh-CN" sz="2000" b="1" dirty="0">
                <a:effectLst>
                  <a:outerShdw blurRad="38100" dist="38100" dir="2700000" algn="tl">
                    <a:srgbClr val="FFFFFF"/>
                  </a:outerShdw>
                </a:effectLst>
                <a:latin typeface="+mn-ea"/>
              </a:rPr>
              <a:t>jwb.ucas.ac.cn</a:t>
            </a:r>
            <a:r>
              <a:rPr lang="zh-CN" altLang="en-US" sz="2000" b="1" dirty="0">
                <a:effectLst>
                  <a:outerShdw blurRad="38100" dist="38100" dir="2700000" algn="tl">
                    <a:srgbClr val="FFFFFF"/>
                  </a:outerShdw>
                </a:effectLst>
                <a:latin typeface="+mn-ea"/>
              </a:rPr>
              <a:t>）和关注教务部微信，有关课程变更信息和重要通知将及时通知大家！</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20100" y="5753100"/>
            <a:ext cx="3594101"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3100" y="1084176"/>
            <a:ext cx="11341101"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custDataLst>
              <p:tags r:id="rId1"/>
            </p:custDataLst>
            <p:extLst>
              <p:ext uri="{D42A27DB-BD31-4B8C-83A1-F6EECF244321}">
                <p14:modId xmlns:p14="http://schemas.microsoft.com/office/powerpoint/2010/main" val="3350348455"/>
              </p:ext>
            </p:extLst>
          </p:nvPr>
        </p:nvGraphicFramePr>
        <p:xfrm>
          <a:off x="161925" y="383540"/>
          <a:ext cx="11707495" cy="6474460"/>
        </p:xfrm>
        <a:graphic>
          <a:graphicData uri="http://schemas.openxmlformats.org/drawingml/2006/table">
            <a:tbl>
              <a:tblPr firstRow="1" bandRow="1">
                <a:tableStyleId>{ED083AE6-46FA-4A59-8FB0-9F97EB10719F}</a:tableStyleId>
              </a:tblPr>
              <a:tblGrid>
                <a:gridCol w="5541645">
                  <a:extLst>
                    <a:ext uri="{9D8B030D-6E8A-4147-A177-3AD203B41FA5}">
                      <a16:colId xmlns:a16="http://schemas.microsoft.com/office/drawing/2014/main" val="20000"/>
                    </a:ext>
                  </a:extLst>
                </a:gridCol>
                <a:gridCol w="1203960">
                  <a:extLst>
                    <a:ext uri="{9D8B030D-6E8A-4147-A177-3AD203B41FA5}">
                      <a16:colId xmlns:a16="http://schemas.microsoft.com/office/drawing/2014/main" val="20001"/>
                    </a:ext>
                  </a:extLst>
                </a:gridCol>
                <a:gridCol w="2765425">
                  <a:extLst>
                    <a:ext uri="{9D8B030D-6E8A-4147-A177-3AD203B41FA5}">
                      <a16:colId xmlns:a16="http://schemas.microsoft.com/office/drawing/2014/main" val="20002"/>
                    </a:ext>
                  </a:extLst>
                </a:gridCol>
                <a:gridCol w="2196465">
                  <a:extLst>
                    <a:ext uri="{9D8B030D-6E8A-4147-A177-3AD203B41FA5}">
                      <a16:colId xmlns:a16="http://schemas.microsoft.com/office/drawing/2014/main" val="20003"/>
                    </a:ext>
                  </a:extLst>
                </a:gridCol>
              </a:tblGrid>
              <a:tr h="196215">
                <a:tc>
                  <a:txBody>
                    <a:bodyPr/>
                    <a:lstStyle/>
                    <a:p>
                      <a:pPr algn="ctr" fontAlgn="ctr"/>
                      <a:r>
                        <a:rPr lang="zh-CN" sz="1200" u="none" strike="noStrike" dirty="0"/>
                        <a:t>院（系）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姓名</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办公电话</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办公地址</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0"/>
                  </a:ext>
                </a:extLst>
              </a:tr>
              <a:tr h="210820">
                <a:tc>
                  <a:txBody>
                    <a:bodyPr/>
                    <a:lstStyle/>
                    <a:p>
                      <a:pPr algn="ctr" fontAlgn="ctr"/>
                      <a:r>
                        <a:rPr lang="zh-CN" sz="1200" u="none" strike="noStrike" dirty="0"/>
                        <a:t>数学科学学院</a:t>
                      </a:r>
                    </a:p>
                  </a:txBody>
                  <a:tcPr marL="4315" marR="4315" marT="4315" marB="0" anchor="ctr"/>
                </a:tc>
                <a:tc>
                  <a:txBody>
                    <a:bodyPr/>
                    <a:lstStyle/>
                    <a:p>
                      <a:pPr algn="ctr" fontAlgn="ctr"/>
                      <a:r>
                        <a:rPr lang="zh-CN" sz="1200" u="none" strike="noStrike"/>
                        <a:t>吴老师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a:t>88256100/69671500</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学1-267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1"/>
                  </a:ext>
                </a:extLst>
              </a:tr>
              <a:tr h="210820">
                <a:tc>
                  <a:txBody>
                    <a:bodyPr/>
                    <a:lstStyle/>
                    <a:p>
                      <a:pPr algn="ctr" fontAlgn="ctr"/>
                      <a:r>
                        <a:rPr lang="zh-CN" sz="1200" u="none" strike="noStrike" dirty="0"/>
                        <a:t>物理科学学院</a:t>
                      </a:r>
                    </a:p>
                  </a:txBody>
                  <a:tcPr marL="4315" marR="4315" marT="4315" marB="0" anchor="ctr"/>
                </a:tc>
                <a:tc>
                  <a:txBody>
                    <a:bodyPr/>
                    <a:lstStyle/>
                    <a:p>
                      <a:pPr algn="ctr" fontAlgn="ctr"/>
                      <a:r>
                        <a:rPr lang="zh-CN" sz="1200" u="none" strike="noStrike" dirty="0"/>
                        <a:t>朱老师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69671664</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学2-123</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2"/>
                  </a:ext>
                </a:extLst>
              </a:tr>
              <a:tr h="210185">
                <a:tc>
                  <a:txBody>
                    <a:bodyPr/>
                    <a:lstStyle/>
                    <a:p>
                      <a:pPr algn="ctr" fontAlgn="ctr"/>
                      <a:r>
                        <a:rPr lang="zh-CN" sz="1200" u="none" strike="noStrike" dirty="0"/>
                        <a:t>天文与空间科学学院</a:t>
                      </a:r>
                    </a:p>
                  </a:txBody>
                  <a:tcPr marL="4315" marR="4315" marT="4315" marB="0" anchor="ctr"/>
                </a:tc>
                <a:tc>
                  <a:txBody>
                    <a:bodyPr/>
                    <a:lstStyle/>
                    <a:p>
                      <a:pPr algn="ctr" fontAlgn="ctr"/>
                      <a:r>
                        <a:rPr lang="zh-CN" sz="1200" u="none" strike="noStrike" dirty="0">
                          <a:solidFill>
                            <a:schemeClr val="tx1"/>
                          </a:solidFill>
                        </a:rPr>
                        <a:t>单老师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altLang="zh-CN" sz="1200" u="none" strike="noStrike" dirty="0">
                          <a:solidFill>
                            <a:schemeClr val="tx1"/>
                          </a:solidFill>
                        </a:rPr>
                        <a:t>69671652</a:t>
                      </a:r>
                    </a:p>
                  </a:txBody>
                  <a:tcPr marL="4315" marR="4315" marT="4315" marB="0" anchor="ctr"/>
                </a:tc>
                <a:tc>
                  <a:txBody>
                    <a:bodyPr/>
                    <a:lstStyle/>
                    <a:p>
                      <a:pPr algn="ctr" fontAlgn="ctr"/>
                      <a:r>
                        <a:rPr lang="zh-CN" sz="1200" u="none" strike="noStrike"/>
                        <a:t>学2-117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3"/>
                  </a:ext>
                </a:extLst>
              </a:tr>
              <a:tr h="211455">
                <a:tc>
                  <a:txBody>
                    <a:bodyPr/>
                    <a:lstStyle/>
                    <a:p>
                      <a:pPr algn="ctr" fontAlgn="ctr"/>
                      <a:r>
                        <a:rPr lang="zh-CN" sz="1200" u="none" strike="noStrike" dirty="0"/>
                        <a:t>化学科学学院</a:t>
                      </a:r>
                    </a:p>
                  </a:txBody>
                  <a:tcPr marL="4315" marR="4315" marT="4315" marB="0" anchor="ctr"/>
                </a:tc>
                <a:tc>
                  <a:txBody>
                    <a:bodyPr/>
                    <a:lstStyle/>
                    <a:p>
                      <a:pPr algn="ctr" fontAlgn="ctr"/>
                      <a:r>
                        <a:rPr lang="zh-CN" altLang="en-US" sz="1200" u="none" strike="noStrike" dirty="0"/>
                        <a:t>李</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69672552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学3-372</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4"/>
                  </a:ext>
                </a:extLst>
              </a:tr>
              <a:tr h="211455">
                <a:tc>
                  <a:txBody>
                    <a:bodyPr/>
                    <a:lstStyle/>
                    <a:p>
                      <a:pPr algn="ctr" fontAlgn="ctr"/>
                      <a:r>
                        <a:rPr lang="zh-CN" sz="1200" u="none" strike="noStrike" dirty="0"/>
                        <a:t>材料科学与光电技术学院</a:t>
                      </a:r>
                    </a:p>
                  </a:txBody>
                  <a:tcPr marL="4315" marR="4315" marT="4315" marB="0" anchor="ctr"/>
                </a:tc>
                <a:tc>
                  <a:txBody>
                    <a:bodyPr/>
                    <a:lstStyle/>
                    <a:p>
                      <a:pPr algn="ctr" fontAlgn="ctr"/>
                      <a:r>
                        <a:rPr lang="zh-CN" sz="1200" u="none" strike="noStrike" dirty="0"/>
                        <a:t>刘老师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69671733</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学2-307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5"/>
                  </a:ext>
                </a:extLst>
              </a:tr>
              <a:tr h="211455">
                <a:tc>
                  <a:txBody>
                    <a:bodyPr/>
                    <a:lstStyle/>
                    <a:p>
                      <a:pPr algn="ctr" fontAlgn="ctr"/>
                      <a:r>
                        <a:rPr lang="zh-CN" sz="1200" u="none" strike="noStrike" dirty="0"/>
                        <a:t>生命科学学院</a:t>
                      </a:r>
                    </a:p>
                  </a:txBody>
                  <a:tcPr marL="4315" marR="4315" marT="4315" marB="0" anchor="ctr"/>
                </a:tc>
                <a:tc>
                  <a:txBody>
                    <a:bodyPr/>
                    <a:lstStyle/>
                    <a:p>
                      <a:pPr algn="ctr" fontAlgn="ctr"/>
                      <a:r>
                        <a:rPr lang="zh-CN" sz="1200" u="none" strike="noStrike" dirty="0"/>
                        <a:t>邢老师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69672642</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学3-46</a:t>
                      </a:r>
                      <a:r>
                        <a:rPr lang="en-US" altLang="zh-CN" sz="1200" u="none" strike="noStrike"/>
                        <a:t>5</a:t>
                      </a:r>
                      <a:endParaRPr lang="en-US" alt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6"/>
                  </a:ext>
                </a:extLst>
              </a:tr>
              <a:tr h="210820">
                <a:tc>
                  <a:txBody>
                    <a:bodyPr/>
                    <a:lstStyle/>
                    <a:p>
                      <a:pPr algn="ctr" fontAlgn="ctr"/>
                      <a:r>
                        <a:rPr lang="zh-CN" sz="1200" u="none" strike="noStrike" dirty="0"/>
                        <a:t>地球与行星科学学院</a:t>
                      </a:r>
                    </a:p>
                  </a:txBody>
                  <a:tcPr marL="4315" marR="4315" marT="4315" marB="0" anchor="ctr"/>
                </a:tc>
                <a:tc>
                  <a:txBody>
                    <a:bodyPr/>
                    <a:lstStyle/>
                    <a:p>
                      <a:pPr algn="ctr" fontAlgn="ctr"/>
                      <a:r>
                        <a:rPr lang="zh-CN" altLang="en-US" sz="1200" u="none" strike="noStrike" dirty="0">
                          <a:solidFill>
                            <a:schemeClr val="tx1"/>
                          </a:solidFill>
                        </a:rPr>
                        <a:t>王</a:t>
                      </a:r>
                      <a:r>
                        <a:rPr lang="zh-CN" sz="1200" u="none" strike="noStrike" dirty="0">
                          <a:solidFill>
                            <a:schemeClr val="tx1"/>
                          </a:solidFill>
                        </a:rPr>
                        <a:t>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solidFill>
                            <a:schemeClr val="tx1"/>
                          </a:solidFill>
                        </a:rPr>
                        <a:t>69672731</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t>学4-20</a:t>
                      </a:r>
                      <a:r>
                        <a:rPr lang="en-US" altLang="zh-CN" sz="1200" u="none" strike="noStrike" dirty="0"/>
                        <a:t>4</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7"/>
                  </a:ext>
                </a:extLst>
              </a:tr>
              <a:tr h="210820">
                <a:tc>
                  <a:txBody>
                    <a:bodyPr/>
                    <a:lstStyle/>
                    <a:p>
                      <a:pPr algn="ctr" fontAlgn="ctr"/>
                      <a:r>
                        <a:rPr lang="zh-CN" sz="1200" u="none" strike="noStrike" dirty="0"/>
                        <a:t>资源与环境学院</a:t>
                      </a:r>
                    </a:p>
                  </a:txBody>
                  <a:tcPr marL="4315" marR="4315" marT="4315" marB="0" anchor="ctr"/>
                </a:tc>
                <a:tc>
                  <a:txBody>
                    <a:bodyPr/>
                    <a:lstStyle/>
                    <a:p>
                      <a:pPr algn="ctr" fontAlgn="ctr"/>
                      <a:r>
                        <a:rPr lang="zh-CN" altLang="en-US" sz="1200" u="none" strike="noStrike" dirty="0">
                          <a:solidFill>
                            <a:schemeClr val="tx1"/>
                          </a:solidFill>
                        </a:rPr>
                        <a:t>张</a:t>
                      </a:r>
                      <a:r>
                        <a:rPr lang="zh-CN" sz="1200" u="none" strike="noStrike" dirty="0">
                          <a:solidFill>
                            <a:schemeClr val="tx1"/>
                          </a:solidFill>
                        </a:rPr>
                        <a:t>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solidFill>
                            <a:schemeClr val="tx1"/>
                          </a:solidFill>
                        </a:rPr>
                        <a:t>69672954</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solidFill>
                            <a:schemeClr val="tx1"/>
                          </a:solidFill>
                        </a:rPr>
                        <a:t>学4-444</a:t>
                      </a:r>
                      <a:endParaRPr lang="zh-CN" sz="1200" b="1" i="0" u="none" strike="noStrike" dirty="0">
                        <a:solidFill>
                          <a:schemeClr val="tx1"/>
                        </a:solidFill>
                        <a:latin typeface="+mn-ea"/>
                        <a:ea typeface="+mn-ea"/>
                      </a:endParaRPr>
                    </a:p>
                  </a:txBody>
                  <a:tcPr marL="4315" marR="4315" marT="4315" marB="0" anchor="ctr"/>
                </a:tc>
                <a:extLst>
                  <a:ext uri="{0D108BD9-81ED-4DB2-BD59-A6C34878D82A}">
                    <a16:rowId xmlns:a16="http://schemas.microsoft.com/office/drawing/2014/main" val="10008"/>
                  </a:ext>
                </a:extLst>
              </a:tr>
              <a:tr h="210185">
                <a:tc>
                  <a:txBody>
                    <a:bodyPr/>
                    <a:lstStyle/>
                    <a:p>
                      <a:pPr algn="ctr" fontAlgn="ctr"/>
                      <a:r>
                        <a:rPr lang="zh-CN" sz="1200" u="none" strike="noStrike" dirty="0"/>
                        <a:t>计算机科学与技术学院</a:t>
                      </a:r>
                    </a:p>
                  </a:txBody>
                  <a:tcPr marL="4315" marR="4315" marT="4315" marB="0" anchor="ctr"/>
                </a:tc>
                <a:tc>
                  <a:txBody>
                    <a:bodyPr/>
                    <a:lstStyle/>
                    <a:p>
                      <a:pPr algn="ctr" fontAlgn="ctr"/>
                      <a:r>
                        <a:rPr lang="zh-CN" sz="1200" u="none" strike="noStrike" dirty="0"/>
                        <a:t>杨老师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69671785</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学2-358</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9"/>
                  </a:ext>
                </a:extLst>
              </a:tr>
              <a:tr h="187325">
                <a:tc>
                  <a:txBody>
                    <a:bodyPr/>
                    <a:lstStyle/>
                    <a:p>
                      <a:pPr algn="ctr" fontAlgn="ctr"/>
                      <a:r>
                        <a:rPr lang="zh-CN" sz="1200" u="none" strike="noStrike"/>
                        <a:t>电子电气与通信工程学院</a:t>
                      </a:r>
                    </a:p>
                  </a:txBody>
                  <a:tcPr marL="4315" marR="4315" marT="4315" marB="0" anchor="ctr"/>
                </a:tc>
                <a:tc>
                  <a:txBody>
                    <a:bodyPr/>
                    <a:lstStyle/>
                    <a:p>
                      <a:pPr algn="ctr" fontAlgn="ctr"/>
                      <a:r>
                        <a:rPr lang="zh-CN" sz="1200" u="none" strike="noStrike" dirty="0"/>
                        <a:t>吴老师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69671869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学2-355</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0"/>
                  </a:ext>
                </a:extLst>
              </a:tr>
              <a:tr h="210820">
                <a:tc>
                  <a:txBody>
                    <a:bodyPr/>
                    <a:lstStyle/>
                    <a:p>
                      <a:pPr algn="ctr" fontAlgn="ctr"/>
                      <a:r>
                        <a:rPr lang="zh-CN" sz="1200" u="none" strike="noStrike"/>
                        <a:t>工程科学学院</a:t>
                      </a:r>
                    </a:p>
                  </a:txBody>
                  <a:tcPr marL="4315" marR="4315" marT="4315" marB="0" anchor="ctr"/>
                </a:tc>
                <a:tc>
                  <a:txBody>
                    <a:bodyPr/>
                    <a:lstStyle/>
                    <a:p>
                      <a:pPr algn="ctr" fontAlgn="ctr"/>
                      <a:r>
                        <a:rPr lang="zh-CN" altLang="en-US" sz="1200" u="none" strike="noStrike" dirty="0"/>
                        <a:t>马</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69671696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学2-2</a:t>
                      </a:r>
                      <a:r>
                        <a:rPr lang="en-US" altLang="zh-CN" sz="1200" u="none" strike="noStrike" dirty="0"/>
                        <a:t>53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1"/>
                  </a:ext>
                </a:extLst>
              </a:tr>
              <a:tr h="210820">
                <a:tc>
                  <a:txBody>
                    <a:bodyPr/>
                    <a:lstStyle/>
                    <a:p>
                      <a:pPr algn="ctr" fontAlgn="ctr"/>
                      <a:r>
                        <a:rPr sz="1200" u="none" strike="noStrike" dirty="0"/>
                        <a:t>经济与管理学院/创新创业学院</a:t>
                      </a:r>
                    </a:p>
                  </a:txBody>
                  <a:tcPr marL="4315" marR="4315" marT="4315" marB="0" anchor="ctr"/>
                </a:tc>
                <a:tc>
                  <a:txBody>
                    <a:bodyPr/>
                    <a:lstStyle/>
                    <a:p>
                      <a:pPr algn="ctr" fontAlgn="ctr"/>
                      <a:r>
                        <a:rPr lang="zh-CN" sz="1200" u="none" strike="noStrike" dirty="0"/>
                        <a:t>魏老师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82680683</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学1-003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2"/>
                  </a:ext>
                </a:extLst>
              </a:tr>
              <a:tr h="210820">
                <a:tc>
                  <a:txBody>
                    <a:bodyPr/>
                    <a:lstStyle/>
                    <a:p>
                      <a:pPr algn="ctr" fontAlgn="ctr"/>
                      <a:r>
                        <a:rPr lang="zh-CN" sz="1200" u="none" strike="noStrike"/>
                        <a:t>公共政策与管理学院</a:t>
                      </a:r>
                    </a:p>
                  </a:txBody>
                  <a:tcPr marL="4315" marR="4315" marT="4315" marB="0" anchor="ctr"/>
                </a:tc>
                <a:tc>
                  <a:txBody>
                    <a:bodyPr/>
                    <a:lstStyle/>
                    <a:p>
                      <a:pPr algn="ctr" fontAlgn="ctr"/>
                      <a:r>
                        <a:rPr lang="zh-CN" sz="1200" u="none" strike="noStrike" dirty="0"/>
                        <a:t>李老师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88255270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学1-151</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13"/>
                  </a:ext>
                </a:extLst>
              </a:tr>
              <a:tr h="210820">
                <a:tc>
                  <a:txBody>
                    <a:bodyPr/>
                    <a:lstStyle/>
                    <a:p>
                      <a:pPr algn="ctr" fontAlgn="ctr"/>
                      <a:r>
                        <a:rPr lang="zh-CN" sz="1200" u="none" strike="noStrike"/>
                        <a:t>人文学院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张老师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69671370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学1-107</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4"/>
                  </a:ext>
                </a:extLst>
              </a:tr>
              <a:tr h="210185">
                <a:tc>
                  <a:txBody>
                    <a:bodyPr/>
                    <a:lstStyle/>
                    <a:p>
                      <a:pPr algn="ctr" fontAlgn="ctr"/>
                      <a:r>
                        <a:rPr lang="zh-CN" sz="1200" u="none" strike="noStrike"/>
                        <a:t>外语系</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altLang="en-US" sz="1200" u="none" strike="noStrike" dirty="0"/>
                        <a:t>李</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88256056/69671450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学1-251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5"/>
                  </a:ext>
                </a:extLst>
              </a:tr>
              <a:tr h="210820">
                <a:tc>
                  <a:txBody>
                    <a:bodyPr/>
                    <a:lstStyle/>
                    <a:p>
                      <a:pPr algn="ctr" fontAlgn="ctr"/>
                      <a:r>
                        <a:rPr lang="zh-CN" sz="1200" u="none" strike="noStrike" dirty="0"/>
                        <a:t>存济医学院</a:t>
                      </a:r>
                    </a:p>
                  </a:txBody>
                  <a:tcPr marL="4315" marR="4315" marT="4315" marB="0" anchor="ctr"/>
                </a:tc>
                <a:tc>
                  <a:txBody>
                    <a:bodyPr/>
                    <a:lstStyle/>
                    <a:p>
                      <a:pPr algn="ctr" fontAlgn="ctr"/>
                      <a:r>
                        <a:rPr lang="zh-CN" altLang="en-US" sz="1200" u="none" strike="noStrike" dirty="0"/>
                        <a:t>刘</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69672488</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学3-20</a:t>
                      </a:r>
                      <a:r>
                        <a:rPr lang="en-US" altLang="zh-CN" sz="1200" u="none" strike="noStrike" dirty="0"/>
                        <a:t>2</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6"/>
                  </a:ext>
                </a:extLst>
              </a:tr>
              <a:tr h="210820">
                <a:tc>
                  <a:txBody>
                    <a:bodyPr/>
                    <a:lstStyle/>
                    <a:p>
                      <a:pPr algn="ctr" fontAlgn="ctr"/>
                      <a:r>
                        <a:rPr lang="zh-CN" sz="1200" u="none" strike="noStrike"/>
                        <a:t>集成电路学院</a:t>
                      </a:r>
                    </a:p>
                  </a:txBody>
                  <a:tcPr marL="4315" marR="4315" marT="4315" marB="0" anchor="ctr"/>
                </a:tc>
                <a:tc>
                  <a:txBody>
                    <a:bodyPr/>
                    <a:lstStyle/>
                    <a:p>
                      <a:pPr algn="ctr" fontAlgn="ctr"/>
                      <a:r>
                        <a:rPr lang="zh-CN" altLang="en-US" sz="1200" u="none" strike="noStrike" dirty="0"/>
                        <a:t>罗</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696718</a:t>
                      </a:r>
                      <a:r>
                        <a:rPr lang="en-US" altLang="zh-CN" sz="1200" u="none" strike="noStrike" dirty="0"/>
                        <a:t>52</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学2-28</a:t>
                      </a:r>
                      <a:r>
                        <a:rPr lang="en-US" altLang="zh-CN" sz="1200" u="none" strike="noStrike" dirty="0"/>
                        <a:t>3</a:t>
                      </a:r>
                      <a:endParaRPr lang="en-US" alt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7"/>
                  </a:ext>
                </a:extLst>
              </a:tr>
              <a:tr h="210820">
                <a:tc>
                  <a:txBody>
                    <a:bodyPr/>
                    <a:lstStyle/>
                    <a:p>
                      <a:pPr algn="ctr" fontAlgn="ctr"/>
                      <a:r>
                        <a:rPr lang="zh-CN" sz="1200" u="none" strike="noStrike"/>
                        <a:t>网络空间安全学院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高老师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t>82546393/69671861</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t>学2-249</a:t>
                      </a:r>
                      <a:endParaRPr lang="zh-CN" sz="1200" b="1" i="0" u="none" strike="noStrike" dirty="0">
                        <a:solidFill>
                          <a:schemeClr val="tx1"/>
                        </a:solidFill>
                        <a:latin typeface="+mn-ea"/>
                        <a:ea typeface="+mn-ea"/>
                      </a:endParaRPr>
                    </a:p>
                  </a:txBody>
                  <a:tcPr marL="4315" marR="4315" marT="4315" marB="0" anchor="ctr"/>
                </a:tc>
                <a:extLst>
                  <a:ext uri="{0D108BD9-81ED-4DB2-BD59-A6C34878D82A}">
                    <a16:rowId xmlns:a16="http://schemas.microsoft.com/office/drawing/2014/main" val="10018"/>
                  </a:ext>
                </a:extLst>
              </a:tr>
              <a:tr h="187960">
                <a:tc>
                  <a:txBody>
                    <a:bodyPr/>
                    <a:lstStyle/>
                    <a:p>
                      <a:pPr algn="ctr" fontAlgn="ctr"/>
                      <a:r>
                        <a:rPr lang="zh-CN" sz="1200" u="none" strike="noStrike"/>
                        <a:t>未来技术学院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常老师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69671734</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a:t>
                      </a:r>
                      <a:r>
                        <a:rPr lang="en-US" altLang="zh-CN" sz="1200" u="none" strike="noStrike" dirty="0"/>
                        <a:t>13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9"/>
                  </a:ext>
                </a:extLst>
              </a:tr>
              <a:tr h="210820">
                <a:tc>
                  <a:txBody>
                    <a:bodyPr/>
                    <a:lstStyle/>
                    <a:p>
                      <a:pPr algn="ctr" fontAlgn="ctr"/>
                      <a:r>
                        <a:rPr lang="zh-CN" sz="1200" u="none" strike="noStrike" dirty="0"/>
                        <a:t>马克思主义学院</a:t>
                      </a:r>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88256339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人文楼120</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0"/>
                  </a:ext>
                </a:extLst>
              </a:tr>
              <a:tr h="210820">
                <a:tc>
                  <a:txBody>
                    <a:bodyPr/>
                    <a:lstStyle/>
                    <a:p>
                      <a:pPr algn="ctr" fontAlgn="ctr"/>
                      <a:r>
                        <a:rPr lang="zh-CN" sz="1200" u="none" strike="noStrike" dirty="0"/>
                        <a:t>心理学系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69671536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学1-429</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1"/>
                  </a:ext>
                </a:extLst>
              </a:tr>
              <a:tr h="210185">
                <a:tc>
                  <a:txBody>
                    <a:bodyPr/>
                    <a:lstStyle/>
                    <a:p>
                      <a:pPr algn="ctr" fontAlgn="ctr"/>
                      <a:r>
                        <a:rPr lang="zh-CN" sz="1200" u="none" strike="noStrike"/>
                        <a:t>人工智能学院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屈老师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69671537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学1-431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2"/>
                  </a:ext>
                </a:extLst>
              </a:tr>
              <a:tr h="210820">
                <a:tc>
                  <a:txBody>
                    <a:bodyPr/>
                    <a:lstStyle/>
                    <a:p>
                      <a:pPr algn="ctr" fontAlgn="ctr"/>
                      <a:r>
                        <a:rPr lang="zh-CN" sz="1200" u="none" strike="noStrike"/>
                        <a:t>纳米科学与技术学院</a:t>
                      </a:r>
                    </a:p>
                  </a:txBody>
                  <a:tcPr marL="4315" marR="4315" marT="4315" marB="0" anchor="ctr"/>
                </a:tc>
                <a:tc>
                  <a:txBody>
                    <a:bodyPr/>
                    <a:lstStyle/>
                    <a:p>
                      <a:pPr algn="ctr" fontAlgn="ctr"/>
                      <a:r>
                        <a:rPr lang="zh-CN" sz="1200" u="none" strike="noStrike" dirty="0"/>
                        <a:t>赵</a:t>
                      </a:r>
                      <a:r>
                        <a:rPr lang="zh-CN" altLang="en-US"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a:t>69672432</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a:t>学3-153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3"/>
                  </a:ext>
                </a:extLst>
              </a:tr>
              <a:tr h="210820">
                <a:tc>
                  <a:txBody>
                    <a:bodyPr/>
                    <a:lstStyle/>
                    <a:p>
                      <a:pPr algn="ctr" fontAlgn="ctr"/>
                      <a:r>
                        <a:rPr lang="zh-CN" sz="1200" u="none" strike="noStrike"/>
                        <a:t>艺术中心</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陈老师</a:t>
                      </a:r>
                      <a:endParaRPr lang="zh-CN" sz="1200" b="1" i="0" u="none" strike="noStrike" dirty="0">
                        <a:solidFill>
                          <a:srgbClr val="000000"/>
                        </a:solidFill>
                        <a:latin typeface="+mn-ea"/>
                        <a:ea typeface="+mn-ea"/>
                      </a:endParaRPr>
                    </a:p>
                  </a:txBody>
                  <a:tcPr marL="4315" marR="4315" marT="4315" marB="0" anchor="ctr"/>
                </a:tc>
                <a:tc>
                  <a:txBody>
                    <a:bodyPr/>
                    <a:lstStyle/>
                    <a:p>
                      <a:pPr algn="l" fontAlgn="ctr"/>
                      <a:r>
                        <a:rPr lang="zh-CN" sz="1200" u="none" strike="noStrike" dirty="0"/>
                        <a:t>　</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4"/>
                  </a:ext>
                </a:extLst>
              </a:tr>
              <a:tr h="210820">
                <a:tc>
                  <a:txBody>
                    <a:bodyPr/>
                    <a:lstStyle/>
                    <a:p>
                      <a:pPr algn="ctr" fontAlgn="ctr"/>
                      <a:r>
                        <a:rPr lang="zh-CN" sz="1200" u="none" strike="noStrike"/>
                        <a:t>光电学院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杨老师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69671747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学2-311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5"/>
                  </a:ext>
                </a:extLst>
              </a:tr>
              <a:tr h="211455">
                <a:tc>
                  <a:txBody>
                    <a:bodyPr/>
                    <a:lstStyle/>
                    <a:p>
                      <a:pPr algn="ctr" fontAlgn="ctr"/>
                      <a:r>
                        <a:rPr lang="zh-CN" sz="1200" u="none" strike="noStrike"/>
                        <a:t>核科学与技术学院</a:t>
                      </a:r>
                    </a:p>
                  </a:txBody>
                  <a:tcPr marL="4315" marR="4315" marT="4315" marB="0" anchor="ctr"/>
                </a:tc>
                <a:tc>
                  <a:txBody>
                    <a:bodyPr/>
                    <a:lstStyle/>
                    <a:p>
                      <a:pPr algn="ctr" fontAlgn="ctr"/>
                      <a:r>
                        <a:rPr lang="zh-CN" altLang="en-US" sz="1200" u="none" strike="noStrike" dirty="0"/>
                        <a:t>王</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69672429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学3-146</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6"/>
                  </a:ext>
                </a:extLst>
              </a:tr>
              <a:tr h="210820">
                <a:tc>
                  <a:txBody>
                    <a:bodyPr/>
                    <a:lstStyle/>
                    <a:p>
                      <a:pPr algn="ctr" fontAlgn="ctr"/>
                      <a:r>
                        <a:rPr lang="zh-CN" sz="1200" u="none" strike="noStrike" dirty="0"/>
                        <a:t>化学工程学院</a:t>
                      </a:r>
                    </a:p>
                  </a:txBody>
                  <a:tcPr marL="4315" marR="4315" marT="4315" marB="0" anchor="ctr"/>
                </a:tc>
                <a:tc>
                  <a:txBody>
                    <a:bodyPr/>
                    <a:lstStyle/>
                    <a:p>
                      <a:pPr algn="ctr" fontAlgn="ctr"/>
                      <a:r>
                        <a:rPr lang="zh-CN" sz="1200" u="none" strike="noStrike" dirty="0"/>
                        <a:t>王老师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69672582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学3-372</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7"/>
                  </a:ext>
                </a:extLst>
              </a:tr>
              <a:tr h="210185">
                <a:tc>
                  <a:txBody>
                    <a:bodyPr/>
                    <a:lstStyle/>
                    <a:p>
                      <a:pPr algn="ctr" fontAlgn="ctr"/>
                      <a:r>
                        <a:rPr lang="zh-CN" sz="1200" u="none" strike="noStrike" dirty="0"/>
                        <a:t>现代农业科学学院</a:t>
                      </a:r>
                    </a:p>
                  </a:txBody>
                  <a:tcPr marL="4315" marR="4315" marT="4315" marB="0" anchor="ctr"/>
                </a:tc>
                <a:tc>
                  <a:txBody>
                    <a:bodyPr/>
                    <a:lstStyle/>
                    <a:p>
                      <a:pPr algn="ctr" fontAlgn="ctr"/>
                      <a:r>
                        <a:rPr lang="zh-CN" altLang="en-US" sz="1200" u="none" strike="noStrike" dirty="0"/>
                        <a:t>朱</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altLang="zh-CN" sz="1200" u="none" strike="noStrike" kern="1200" dirty="0"/>
                        <a:t>69672949</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a:t>学4-41</a:t>
                      </a:r>
                      <a:r>
                        <a:rPr lang="en-US" altLang="zh-CN" sz="1200" u="none" strike="noStrike" dirty="0"/>
                        <a:t>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8"/>
                  </a:ext>
                </a:extLst>
              </a:tr>
              <a:tr h="211455">
                <a:tc>
                  <a:txBody>
                    <a:bodyPr/>
                    <a:lstStyle/>
                    <a:p>
                      <a:pPr algn="ctr" fontAlgn="ctr"/>
                      <a:r>
                        <a:rPr lang="zh-CN" altLang="en-US" sz="1200" u="none" strike="noStrike" dirty="0"/>
                        <a:t>航空宇航</a:t>
                      </a:r>
                      <a:r>
                        <a:rPr lang="zh-CN" sz="1200" u="none" strike="noStrike" dirty="0"/>
                        <a:t>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a:t>龚</a:t>
                      </a:r>
                      <a:r>
                        <a:rPr lang="zh-CN" sz="1200" u="none" strike="noStrike" dirty="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a:solidFill>
                            <a:schemeClr val="tx1"/>
                          </a:solidFill>
                          <a:latin typeface="+mn-lt"/>
                          <a:ea typeface="+mn-ea"/>
                          <a:cs typeface="+mn-cs"/>
                        </a:rPr>
                        <a:t>69672455</a:t>
                      </a:r>
                      <a:endParaRPr lang="zh-CN" altLang="zh-CN" sz="1200" u="none" strike="noStrike" kern="1200" dirty="0">
                        <a:solidFill>
                          <a:schemeClr val="tx1"/>
                        </a:solidFill>
                        <a:latin typeface="+mn-lt"/>
                        <a:ea typeface="+mn-ea"/>
                        <a:cs typeface="+mn-cs"/>
                      </a:endParaRPr>
                    </a:p>
                  </a:txBody>
                  <a:tcPr marL="4315" marR="4315" marT="4315" marB="0" anchor="ctr"/>
                </a:tc>
                <a:tc>
                  <a:txBody>
                    <a:bodyPr/>
                    <a:lstStyle/>
                    <a:p>
                      <a:pPr marL="0" algn="ctr" defTabSz="914400" rtl="0" eaLnBrk="1" fontAlgn="ctr" latinLnBrk="0" hangingPunct="1"/>
                      <a:r>
                        <a:rPr lang="zh-CN" altLang="en-US" sz="1200" u="none" strike="noStrike" kern="1200" dirty="0">
                          <a:solidFill>
                            <a:schemeClr val="tx1"/>
                          </a:solidFill>
                          <a:latin typeface="+mn-lt"/>
                          <a:ea typeface="+mn-ea"/>
                          <a:cs typeface="+mn-cs"/>
                        </a:rPr>
                        <a:t>学</a:t>
                      </a:r>
                      <a:r>
                        <a:rPr lang="en-US" altLang="zh-CN" sz="1200" u="none" strike="noStrike" kern="1200" dirty="0">
                          <a:solidFill>
                            <a:schemeClr val="tx1"/>
                          </a:solidFill>
                          <a:latin typeface="+mn-lt"/>
                          <a:ea typeface="+mn-ea"/>
                          <a:cs typeface="+mn-cs"/>
                        </a:rPr>
                        <a:t>3-243</a:t>
                      </a:r>
                      <a:endParaRPr lang="zh-CN" sz="1200" u="none" strike="noStrike" kern="1200" dirty="0">
                        <a:solidFill>
                          <a:schemeClr val="tx1"/>
                        </a:solidFill>
                        <a:latin typeface="+mn-lt"/>
                        <a:ea typeface="+mn-ea"/>
                        <a:cs typeface="+mn-cs"/>
                      </a:endParaRPr>
                    </a:p>
                  </a:txBody>
                  <a:tcPr marL="4315" marR="4315" marT="4315" marB="0" anchor="ctr"/>
                </a:tc>
                <a:extLst>
                  <a:ext uri="{0D108BD9-81ED-4DB2-BD59-A6C34878D82A}">
                    <a16:rowId xmlns:a16="http://schemas.microsoft.com/office/drawing/2014/main" val="10029"/>
                  </a:ext>
                </a:extLst>
              </a:tr>
              <a:tr h="210820">
                <a:tc>
                  <a:txBody>
                    <a:bodyPr/>
                    <a:lstStyle/>
                    <a:p>
                      <a:pPr algn="ctr" fontAlgn="ctr"/>
                      <a:r>
                        <a:rPr lang="zh-CN" sz="1200" u="none" strike="noStrike"/>
                        <a:t>体育部</a:t>
                      </a:r>
                    </a:p>
                  </a:txBody>
                  <a:tcPr marL="4315" marR="4315" marT="4315" marB="0" anchor="ctr"/>
                </a:tc>
                <a:tc>
                  <a:txBody>
                    <a:bodyPr/>
                    <a:lstStyle/>
                    <a:p>
                      <a:pPr algn="ctr" fontAlgn="ctr"/>
                      <a:r>
                        <a:rPr lang="zh-CN" sz="1200" u="none" strike="noStrike" dirty="0"/>
                        <a:t>董老师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69671389</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学1-009</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30"/>
                  </a:ext>
                </a:extLst>
              </a:tr>
            </a:tbl>
          </a:graphicData>
        </a:graphic>
      </p:graphicFrame>
      <p:sp>
        <p:nvSpPr>
          <p:cNvPr id="7" name="标题 1"/>
          <p:cNvSpPr>
            <a:spLocks noGrp="1"/>
          </p:cNvSpPr>
          <p:nvPr>
            <p:ph type="title"/>
          </p:nvPr>
        </p:nvSpPr>
        <p:spPr>
          <a:xfrm>
            <a:off x="3299460" y="-812165"/>
            <a:ext cx="5838825" cy="1809750"/>
          </a:xfrm>
        </p:spPr>
        <p:txBody>
          <a:bodyPr>
            <a:normAutofit/>
          </a:bodyPr>
          <a:lstStyle/>
          <a:p>
            <a:pPr algn="ctr">
              <a:lnSpc>
                <a:spcPct val="150000"/>
              </a:lnSpc>
            </a:pPr>
            <a:r>
              <a:rPr lang="zh-CN" altLang="en-US" sz="2000" b="1" dirty="0">
                <a:latin typeface="+mn-ea"/>
                <a:ea typeface="+mn-ea"/>
              </a:rPr>
              <a:t>各院系教学主管老师联系方式</a:t>
            </a:r>
            <a:endParaRPr lang="zh-CN" altLang="en-US" sz="2000" b="1" dirty="0">
              <a:solidFill>
                <a:srgbClr val="FF0000"/>
              </a:solidFill>
              <a:latin typeface="+mn-ea"/>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5967301" y="2387062"/>
            <a:ext cx="0" cy="28384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（二）研究生课程属性</a:t>
            </a:r>
            <a:endParaRPr lang="zh-CN" altLang="en-US" dirty="0"/>
          </a:p>
        </p:txBody>
      </p:sp>
      <p:sp>
        <p:nvSpPr>
          <p:cNvPr id="4" name="AutoShape 4"/>
          <p:cNvSpPr>
            <a:spLocks noChangeArrowheads="1"/>
          </p:cNvSpPr>
          <p:nvPr/>
        </p:nvSpPr>
        <p:spPr bwMode="auto">
          <a:xfrm>
            <a:off x="4037335" y="1343757"/>
            <a:ext cx="4419600" cy="1071570"/>
          </a:xfrm>
          <a:prstGeom prst="roundRect">
            <a:avLst>
              <a:gd name="adj" fmla="val 16667"/>
            </a:avLst>
          </a:prstGeom>
          <a:solidFill>
            <a:srgbClr val="3D6AA1"/>
          </a:solidFill>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defRPr/>
            </a:pPr>
            <a:r>
              <a:rPr lang="zh-CN" altLang="en-US" sz="2400" dirty="0">
                <a:solidFill>
                  <a:schemeClr val="bg1"/>
                </a:solidFill>
                <a:effectLst>
                  <a:outerShdw blurRad="38100" dist="38100" dir="2700000" algn="tl">
                    <a:srgbClr val="FFFFFF"/>
                  </a:outerShdw>
                </a:effectLst>
                <a:latin typeface="+mn-ea"/>
              </a:rPr>
              <a:t>研究生课程类别</a:t>
            </a:r>
            <a:endParaRPr lang="en-US" altLang="zh-CN" sz="2400" dirty="0">
              <a:solidFill>
                <a:schemeClr val="bg1"/>
              </a:solidFill>
              <a:effectLst>
                <a:outerShdw blurRad="38100" dist="38100" dir="2700000" algn="tl">
                  <a:srgbClr val="FFFFFF"/>
                </a:outerShdw>
              </a:effectLst>
              <a:latin typeface="+mn-ea"/>
            </a:endParaRPr>
          </a:p>
          <a:p>
            <a:pPr algn="ctr" eaLnBrk="1" hangingPunct="1">
              <a:defRPr/>
            </a:pPr>
            <a:r>
              <a:rPr lang="zh-CN" altLang="en-US" sz="2400" dirty="0">
                <a:solidFill>
                  <a:schemeClr val="bg1"/>
                </a:solidFill>
                <a:effectLst>
                  <a:outerShdw blurRad="38100" dist="38100" dir="2700000" algn="tl">
                    <a:srgbClr val="FFFFFF"/>
                  </a:outerShdw>
                </a:effectLst>
                <a:latin typeface="+mn-ea"/>
              </a:rPr>
              <a:t>（课程编号第</a:t>
            </a:r>
            <a:r>
              <a:rPr lang="en-US" altLang="zh-CN" sz="2400" dirty="0">
                <a:solidFill>
                  <a:schemeClr val="bg1"/>
                </a:solidFill>
                <a:effectLst>
                  <a:outerShdw blurRad="38100" dist="38100" dir="2700000" algn="tl">
                    <a:srgbClr val="FFFFFF"/>
                  </a:outerShdw>
                </a:effectLst>
                <a:latin typeface="+mn-ea"/>
              </a:rPr>
              <a:t>8-9</a:t>
            </a:r>
            <a:r>
              <a:rPr lang="zh-CN" altLang="en-US" sz="2400" dirty="0">
                <a:solidFill>
                  <a:schemeClr val="bg1"/>
                </a:solidFill>
                <a:effectLst>
                  <a:outerShdw blurRad="38100" dist="38100" dir="2700000" algn="tl">
                    <a:srgbClr val="FFFFFF"/>
                  </a:outerShdw>
                </a:effectLst>
                <a:latin typeface="+mn-ea"/>
              </a:rPr>
              <a:t>位）</a:t>
            </a:r>
          </a:p>
        </p:txBody>
      </p:sp>
      <p:sp>
        <p:nvSpPr>
          <p:cNvPr id="5" name="Rectangle 5"/>
          <p:cNvSpPr>
            <a:spLocks noChangeArrowheads="1"/>
          </p:cNvSpPr>
          <p:nvPr/>
        </p:nvSpPr>
        <p:spPr bwMode="auto">
          <a:xfrm>
            <a:off x="1574813" y="2986831"/>
            <a:ext cx="55279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p>
          <a:p>
            <a:pPr eaLnBrk="1" hangingPunct="1">
              <a:defRPr/>
            </a:pPr>
            <a:r>
              <a:rPr lang="zh-CN" altLang="en-US" b="1" dirty="0">
                <a:solidFill>
                  <a:schemeClr val="bg1"/>
                </a:solidFill>
                <a:latin typeface="+mn-ea"/>
              </a:rPr>
              <a:t>共</a:t>
            </a:r>
          </a:p>
          <a:p>
            <a:pPr eaLnBrk="1" hangingPunct="1">
              <a:defRPr/>
            </a:pPr>
            <a:r>
              <a:rPr lang="zh-CN" altLang="en-US" b="1" dirty="0">
                <a:solidFill>
                  <a:schemeClr val="bg1"/>
                </a:solidFill>
                <a:latin typeface="+mn-ea"/>
              </a:rPr>
              <a:t>必</a:t>
            </a:r>
          </a:p>
          <a:p>
            <a:pPr eaLnBrk="1" hangingPunct="1">
              <a:defRPr/>
            </a:pPr>
            <a:r>
              <a:rPr lang="zh-CN" altLang="en-US" b="1" dirty="0">
                <a:solidFill>
                  <a:schemeClr val="bg1"/>
                </a:solidFill>
                <a:latin typeface="+mn-ea"/>
              </a:rPr>
              <a:t>修</a:t>
            </a:r>
          </a:p>
          <a:p>
            <a:pPr eaLnBrk="1" hangingPunct="1">
              <a:defRPr/>
            </a:pPr>
            <a:r>
              <a:rPr lang="zh-CN" altLang="en-US" b="1" dirty="0">
                <a:solidFill>
                  <a:schemeClr val="bg1"/>
                </a:solidFill>
                <a:latin typeface="+mn-ea"/>
              </a:rPr>
              <a:t>课</a:t>
            </a:r>
          </a:p>
          <a:p>
            <a:pPr eaLnBrk="1" hangingPunct="1">
              <a:defRPr/>
            </a:pPr>
            <a:r>
              <a:rPr lang="zh-CN" altLang="en-US" b="1" dirty="0">
                <a:solidFill>
                  <a:schemeClr val="bg1"/>
                </a:solidFill>
                <a:latin typeface="+mn-ea"/>
              </a:rPr>
              <a:t>程</a:t>
            </a:r>
          </a:p>
        </p:txBody>
      </p:sp>
      <p:sp>
        <p:nvSpPr>
          <p:cNvPr id="6" name="Rectangle 6"/>
          <p:cNvSpPr>
            <a:spLocks noChangeArrowheads="1"/>
          </p:cNvSpPr>
          <p:nvPr/>
        </p:nvSpPr>
        <p:spPr bwMode="auto">
          <a:xfrm>
            <a:off x="380706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一</a:t>
            </a:r>
            <a:endParaRPr lang="en-US" altLang="zh-CN" b="1" dirty="0">
              <a:solidFill>
                <a:schemeClr val="bg1"/>
              </a:solidFill>
              <a:latin typeface="+mn-ea"/>
            </a:endParaRPr>
          </a:p>
          <a:p>
            <a:pPr eaLnBrk="1" hangingPunct="1">
              <a:defRPr/>
            </a:pPr>
            <a:r>
              <a:rPr lang="zh-CN" altLang="en-US" b="1" dirty="0">
                <a:solidFill>
                  <a:schemeClr val="bg1"/>
                </a:solidFill>
                <a:latin typeface="+mn-ea"/>
              </a:rPr>
              <a:t>级</a:t>
            </a:r>
            <a:endParaRPr lang="en-US" altLang="zh-CN" b="1" dirty="0">
              <a:solidFill>
                <a:schemeClr val="bg1"/>
              </a:solidFill>
              <a:latin typeface="+mn-ea"/>
            </a:endParaRPr>
          </a:p>
          <a:p>
            <a:pPr eaLnBrk="1" hangingPunct="1">
              <a:defRPr/>
            </a:pPr>
            <a:r>
              <a:rPr lang="zh-CN" altLang="en-US" b="1" dirty="0">
                <a:solidFill>
                  <a:schemeClr val="bg1"/>
                </a:solidFill>
                <a:latin typeface="+mn-ea"/>
              </a:rPr>
              <a:t>学</a:t>
            </a:r>
            <a:endParaRPr lang="en-US" altLang="zh-CN" b="1" dirty="0">
              <a:solidFill>
                <a:schemeClr val="bg1"/>
              </a:solidFill>
              <a:latin typeface="+mn-ea"/>
            </a:endParaRPr>
          </a:p>
          <a:p>
            <a:pPr eaLnBrk="1" hangingPunct="1">
              <a:defRPr/>
            </a:pPr>
            <a:r>
              <a:rPr lang="zh-CN" altLang="en-US" b="1" dirty="0">
                <a:solidFill>
                  <a:schemeClr val="bg1"/>
                </a:solidFill>
                <a:latin typeface="+mn-ea"/>
              </a:rPr>
              <a:t>科</a:t>
            </a:r>
            <a:endParaRPr lang="en-US" altLang="zh-CN" b="1" dirty="0">
              <a:solidFill>
                <a:schemeClr val="bg1"/>
              </a:solidFill>
              <a:latin typeface="+mn-ea"/>
            </a:endParaRPr>
          </a:p>
          <a:p>
            <a:pPr eaLnBrk="1" hangingPunct="1">
              <a:defRPr/>
            </a:pPr>
            <a:r>
              <a:rPr lang="zh-CN" altLang="en-US" b="1" dirty="0">
                <a:solidFill>
                  <a:schemeClr val="bg1"/>
                </a:solidFill>
                <a:latin typeface="+mn-ea"/>
              </a:rPr>
              <a:t>普</a:t>
            </a:r>
            <a:endParaRPr lang="en-US" altLang="zh-CN" b="1" dirty="0">
              <a:solidFill>
                <a:schemeClr val="bg1"/>
              </a:solidFill>
              <a:latin typeface="+mn-ea"/>
            </a:endParaRPr>
          </a:p>
          <a:p>
            <a:pPr eaLnBrk="1" hangingPunct="1">
              <a:defRPr/>
            </a:pPr>
            <a:r>
              <a:rPr lang="zh-CN" altLang="en-US" b="1" dirty="0">
                <a:solidFill>
                  <a:schemeClr val="bg1"/>
                </a:solidFill>
                <a:latin typeface="+mn-ea"/>
              </a:rPr>
              <a:t>及</a:t>
            </a:r>
            <a:endParaRPr lang="en-US" altLang="zh-CN" b="1" dirty="0">
              <a:solidFill>
                <a:schemeClr val="bg1"/>
              </a:solidFill>
              <a:latin typeface="+mn-ea"/>
            </a:endParaRPr>
          </a:p>
          <a:p>
            <a:pPr eaLnBrk="1" hangingPunct="1">
              <a:defRPr/>
            </a:pPr>
            <a:r>
              <a:rPr lang="zh-CN" altLang="en-US" b="1" dirty="0">
                <a:solidFill>
                  <a:schemeClr val="bg1"/>
                </a:solidFill>
                <a:latin typeface="+mn-ea"/>
              </a:rPr>
              <a:t>课</a:t>
            </a:r>
          </a:p>
        </p:txBody>
      </p:sp>
      <p:sp>
        <p:nvSpPr>
          <p:cNvPr id="7" name="Rectangle 7"/>
          <p:cNvSpPr>
            <a:spLocks noChangeArrowheads="1"/>
          </p:cNvSpPr>
          <p:nvPr/>
        </p:nvSpPr>
        <p:spPr bwMode="auto">
          <a:xfrm>
            <a:off x="5247221" y="2984551"/>
            <a:ext cx="511473"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专</a:t>
            </a:r>
          </a:p>
          <a:p>
            <a:pPr eaLnBrk="1" hangingPunct="1">
              <a:defRPr/>
            </a:pPr>
            <a:r>
              <a:rPr lang="zh-CN" altLang="en-US" b="1" dirty="0">
                <a:solidFill>
                  <a:schemeClr val="bg1"/>
                </a:solidFill>
                <a:latin typeface="+mn-ea"/>
              </a:rPr>
              <a:t>业</a:t>
            </a:r>
          </a:p>
          <a:p>
            <a:pPr eaLnBrk="1" hangingPunct="1">
              <a:defRPr/>
            </a:pPr>
            <a:r>
              <a:rPr lang="zh-CN" altLang="en-US" b="1" dirty="0">
                <a:solidFill>
                  <a:schemeClr val="bg1"/>
                </a:solidFill>
                <a:latin typeface="+mn-ea"/>
              </a:rPr>
              <a:t>核</a:t>
            </a:r>
            <a:endParaRPr lang="en-US" altLang="zh-CN" b="1" dirty="0">
              <a:solidFill>
                <a:schemeClr val="bg1"/>
              </a:solidFill>
              <a:latin typeface="+mn-ea"/>
            </a:endParaRPr>
          </a:p>
          <a:p>
            <a:pPr eaLnBrk="1" hangingPunct="1">
              <a:defRPr/>
            </a:pPr>
            <a:r>
              <a:rPr lang="zh-CN" altLang="en-US" b="1" dirty="0">
                <a:solidFill>
                  <a:schemeClr val="bg1"/>
                </a:solidFill>
                <a:latin typeface="+mn-ea"/>
              </a:rPr>
              <a:t>心</a:t>
            </a:r>
            <a:endParaRPr lang="en-US" altLang="zh-CN" b="1" dirty="0">
              <a:solidFill>
                <a:schemeClr val="bg1"/>
              </a:solidFill>
              <a:latin typeface="+mn-ea"/>
            </a:endParaRPr>
          </a:p>
          <a:p>
            <a:pPr eaLnBrk="1" hangingPunct="1">
              <a:defRPr/>
            </a:pPr>
            <a:r>
              <a:rPr lang="zh-CN" altLang="en-US" b="1" dirty="0">
                <a:solidFill>
                  <a:schemeClr val="bg1"/>
                </a:solidFill>
                <a:latin typeface="+mn-ea"/>
              </a:rPr>
              <a:t>课</a:t>
            </a:r>
          </a:p>
        </p:txBody>
      </p:sp>
      <p:sp>
        <p:nvSpPr>
          <p:cNvPr id="8" name="Rectangle 8"/>
          <p:cNvSpPr>
            <a:spLocks noChangeArrowheads="1"/>
          </p:cNvSpPr>
          <p:nvPr/>
        </p:nvSpPr>
        <p:spPr bwMode="auto">
          <a:xfrm>
            <a:off x="2366901" y="2984551"/>
            <a:ext cx="468288"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p>
          <a:p>
            <a:pPr eaLnBrk="1" hangingPunct="1">
              <a:defRPr/>
            </a:pPr>
            <a:r>
              <a:rPr lang="zh-CN" altLang="en-US" b="1" dirty="0">
                <a:solidFill>
                  <a:schemeClr val="bg1"/>
                </a:solidFill>
                <a:latin typeface="+mn-ea"/>
              </a:rPr>
              <a:t>共</a:t>
            </a:r>
          </a:p>
          <a:p>
            <a:pPr eaLnBrk="1" hangingPunct="1">
              <a:defRPr/>
            </a:pPr>
            <a:r>
              <a:rPr lang="zh-CN" altLang="en-US" b="1" dirty="0">
                <a:solidFill>
                  <a:schemeClr val="bg1"/>
                </a:solidFill>
                <a:latin typeface="+mn-ea"/>
              </a:rPr>
              <a:t>选</a:t>
            </a:r>
          </a:p>
          <a:p>
            <a:pPr eaLnBrk="1" hangingPunct="1">
              <a:defRPr/>
            </a:pPr>
            <a:r>
              <a:rPr lang="zh-CN" altLang="en-US" b="1" dirty="0">
                <a:solidFill>
                  <a:schemeClr val="bg1"/>
                </a:solidFill>
                <a:latin typeface="+mn-ea"/>
              </a:rPr>
              <a:t>修</a:t>
            </a:r>
          </a:p>
          <a:p>
            <a:pPr eaLnBrk="1" hangingPunct="1">
              <a:defRPr/>
            </a:pPr>
            <a:r>
              <a:rPr lang="zh-CN" altLang="en-US" b="1" dirty="0">
                <a:solidFill>
                  <a:schemeClr val="bg1"/>
                </a:solidFill>
                <a:latin typeface="+mn-ea"/>
              </a:rPr>
              <a:t>课</a:t>
            </a:r>
          </a:p>
          <a:p>
            <a:pPr eaLnBrk="1" hangingPunct="1">
              <a:defRPr/>
            </a:pPr>
            <a:r>
              <a:rPr lang="zh-CN" altLang="en-US" b="1" dirty="0">
                <a:solidFill>
                  <a:schemeClr val="bg1"/>
                </a:solidFill>
                <a:latin typeface="+mn-ea"/>
              </a:rPr>
              <a:t>程</a:t>
            </a:r>
          </a:p>
        </p:txBody>
      </p:sp>
      <p:sp>
        <p:nvSpPr>
          <p:cNvPr id="9" name="Rectangle 9"/>
          <p:cNvSpPr>
            <a:spLocks noChangeArrowheads="1"/>
          </p:cNvSpPr>
          <p:nvPr/>
        </p:nvSpPr>
        <p:spPr bwMode="auto">
          <a:xfrm>
            <a:off x="6039309" y="2984551"/>
            <a:ext cx="45380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72000" tIns="216000" rIns="72000"/>
          <a:lstStyle/>
          <a:p>
            <a:pPr algn="ctr">
              <a:defRPr/>
            </a:pPr>
            <a:r>
              <a:rPr lang="zh-CN" altLang="en-US" b="1" dirty="0">
                <a:solidFill>
                  <a:schemeClr val="bg1"/>
                </a:solidFill>
                <a:latin typeface="+mn-ea"/>
              </a:rPr>
              <a:t>专</a:t>
            </a:r>
            <a:endParaRPr lang="en-US" altLang="zh-CN" b="1" dirty="0">
              <a:solidFill>
                <a:schemeClr val="bg1"/>
              </a:solidFill>
              <a:latin typeface="+mn-ea"/>
            </a:endParaRPr>
          </a:p>
          <a:p>
            <a:pPr algn="ctr">
              <a:defRPr/>
            </a:pPr>
            <a:r>
              <a:rPr lang="zh-CN" altLang="en-US" b="1" dirty="0">
                <a:solidFill>
                  <a:schemeClr val="bg1"/>
                </a:solidFill>
                <a:latin typeface="+mn-ea"/>
              </a:rPr>
              <a:t>业</a:t>
            </a:r>
            <a:endParaRPr lang="en-US" altLang="zh-CN" b="1" dirty="0">
              <a:solidFill>
                <a:schemeClr val="bg1"/>
              </a:solidFill>
              <a:latin typeface="+mn-ea"/>
            </a:endParaRPr>
          </a:p>
          <a:p>
            <a:pPr algn="ctr">
              <a:defRPr/>
            </a:pPr>
            <a:r>
              <a:rPr lang="zh-CN" altLang="en-US" b="1" dirty="0">
                <a:solidFill>
                  <a:schemeClr val="bg1"/>
                </a:solidFill>
                <a:latin typeface="+mn-ea"/>
              </a:rPr>
              <a:t>普</a:t>
            </a:r>
            <a:endParaRPr lang="en-US" altLang="zh-CN" b="1" dirty="0">
              <a:solidFill>
                <a:schemeClr val="bg1"/>
              </a:solidFill>
              <a:latin typeface="+mn-ea"/>
            </a:endParaRPr>
          </a:p>
          <a:p>
            <a:pPr algn="ctr">
              <a:defRPr/>
            </a:pPr>
            <a:r>
              <a:rPr lang="zh-CN" altLang="en-US" b="1" dirty="0">
                <a:solidFill>
                  <a:schemeClr val="bg1"/>
                </a:solidFill>
                <a:latin typeface="+mn-ea"/>
              </a:rPr>
              <a:t>及</a:t>
            </a:r>
            <a:endParaRPr lang="en-US" altLang="zh-CN" b="1" dirty="0">
              <a:solidFill>
                <a:schemeClr val="bg1"/>
              </a:solidFill>
              <a:latin typeface="+mn-ea"/>
            </a:endParaRPr>
          </a:p>
          <a:p>
            <a:pPr algn="ctr">
              <a:defRPr/>
            </a:pPr>
            <a:r>
              <a:rPr lang="zh-CN" altLang="en-US" b="1" dirty="0">
                <a:solidFill>
                  <a:schemeClr val="bg1"/>
                </a:solidFill>
                <a:latin typeface="+mn-ea"/>
              </a:rPr>
              <a:t>课</a:t>
            </a:r>
          </a:p>
        </p:txBody>
      </p:sp>
      <p:sp>
        <p:nvSpPr>
          <p:cNvPr id="10" name="Rectangle 10"/>
          <p:cNvSpPr>
            <a:spLocks noChangeArrowheads="1"/>
          </p:cNvSpPr>
          <p:nvPr/>
        </p:nvSpPr>
        <p:spPr bwMode="auto">
          <a:xfrm>
            <a:off x="4527141" y="2984551"/>
            <a:ext cx="446484"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一</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学</a:t>
            </a:r>
            <a:endParaRPr lang="en-US" altLang="zh-CN" b="1" dirty="0">
              <a:solidFill>
                <a:schemeClr val="bg1"/>
              </a:solidFill>
              <a:latin typeface="+mn-ea"/>
            </a:endParaRPr>
          </a:p>
          <a:p>
            <a:pPr>
              <a:defRPr/>
            </a:pPr>
            <a:r>
              <a:rPr lang="zh-CN" altLang="en-US" b="1" dirty="0">
                <a:solidFill>
                  <a:schemeClr val="bg1"/>
                </a:solidFill>
                <a:latin typeface="+mn-ea"/>
              </a:rPr>
              <a:t>科</a:t>
            </a:r>
            <a:endParaRPr lang="en-US" altLang="zh-CN" b="1" dirty="0">
              <a:solidFill>
                <a:schemeClr val="bg1"/>
              </a:solidFill>
              <a:latin typeface="+mn-ea"/>
            </a:endParaRPr>
          </a:p>
          <a:p>
            <a:pPr>
              <a:defRPr/>
            </a:pPr>
            <a:r>
              <a:rPr lang="zh-CN" altLang="en-US" b="1" dirty="0">
                <a:solidFill>
                  <a:schemeClr val="bg1"/>
                </a:solidFill>
                <a:latin typeface="+mn-ea"/>
              </a:rPr>
              <a:t>研</a:t>
            </a:r>
            <a:endParaRPr lang="en-US" altLang="zh-CN" b="1" dirty="0">
              <a:solidFill>
                <a:schemeClr val="bg1"/>
              </a:solidFill>
              <a:latin typeface="+mn-ea"/>
            </a:endParaRPr>
          </a:p>
          <a:p>
            <a:pPr>
              <a:defRPr/>
            </a:pPr>
            <a:r>
              <a:rPr lang="zh-CN" altLang="en-US" b="1" dirty="0">
                <a:solidFill>
                  <a:schemeClr val="bg1"/>
                </a:solidFill>
                <a:latin typeface="+mn-ea"/>
              </a:rPr>
              <a:t>讨</a:t>
            </a:r>
            <a:endParaRPr lang="en-US" altLang="zh-CN" b="1" dirty="0">
              <a:solidFill>
                <a:schemeClr val="bg1"/>
              </a:solidFill>
              <a:latin typeface="+mn-ea"/>
            </a:endParaRPr>
          </a:p>
          <a:p>
            <a:pPr>
              <a:defRPr/>
            </a:pPr>
            <a:r>
              <a:rPr lang="zh-CN" altLang="en-US" b="1" dirty="0">
                <a:solidFill>
                  <a:schemeClr val="bg1"/>
                </a:solidFill>
                <a:latin typeface="+mn-ea"/>
              </a:rPr>
              <a:t>课</a:t>
            </a:r>
          </a:p>
        </p:txBody>
      </p:sp>
      <p:sp>
        <p:nvSpPr>
          <p:cNvPr id="11" name="Rectangle 19"/>
          <p:cNvSpPr>
            <a:spLocks noChangeArrowheads="1"/>
          </p:cNvSpPr>
          <p:nvPr/>
        </p:nvSpPr>
        <p:spPr bwMode="auto">
          <a:xfrm>
            <a:off x="675938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专</a:t>
            </a:r>
            <a:endParaRPr lang="en-US" altLang="zh-CN" b="1" dirty="0">
              <a:solidFill>
                <a:schemeClr val="bg1"/>
              </a:solidFill>
              <a:latin typeface="+mn-ea"/>
            </a:endParaRPr>
          </a:p>
          <a:p>
            <a:pPr>
              <a:defRPr/>
            </a:pPr>
            <a:r>
              <a:rPr lang="zh-CN" altLang="en-US" b="1" dirty="0">
                <a:solidFill>
                  <a:schemeClr val="bg1"/>
                </a:solidFill>
                <a:latin typeface="+mn-ea"/>
              </a:rPr>
              <a:t>业</a:t>
            </a:r>
            <a:endParaRPr lang="en-US" altLang="zh-CN" b="1" dirty="0">
              <a:solidFill>
                <a:schemeClr val="bg1"/>
              </a:solidFill>
              <a:latin typeface="+mn-ea"/>
            </a:endParaRPr>
          </a:p>
          <a:p>
            <a:pPr>
              <a:defRPr/>
            </a:pPr>
            <a:r>
              <a:rPr lang="zh-CN" altLang="en-US" b="1" dirty="0">
                <a:solidFill>
                  <a:schemeClr val="bg1"/>
                </a:solidFill>
                <a:latin typeface="+mn-ea"/>
              </a:rPr>
              <a:t>研</a:t>
            </a:r>
            <a:endParaRPr lang="en-US" altLang="zh-CN" b="1" dirty="0">
              <a:solidFill>
                <a:schemeClr val="bg1"/>
              </a:solidFill>
              <a:latin typeface="+mn-ea"/>
            </a:endParaRPr>
          </a:p>
          <a:p>
            <a:pPr>
              <a:defRPr/>
            </a:pPr>
            <a:r>
              <a:rPr lang="zh-CN" altLang="en-US" b="1" dirty="0">
                <a:solidFill>
                  <a:schemeClr val="bg1"/>
                </a:solidFill>
                <a:latin typeface="+mn-ea"/>
              </a:rPr>
              <a:t>讨</a:t>
            </a:r>
          </a:p>
          <a:p>
            <a:pPr>
              <a:defRPr/>
            </a:pPr>
            <a:r>
              <a:rPr lang="zh-CN" altLang="en-US" b="1" dirty="0">
                <a:solidFill>
                  <a:schemeClr val="bg1"/>
                </a:solidFill>
                <a:latin typeface="+mn-ea"/>
              </a:rPr>
              <a:t>课</a:t>
            </a:r>
          </a:p>
        </p:txBody>
      </p:sp>
      <p:sp>
        <p:nvSpPr>
          <p:cNvPr id="12" name="Rectangle 20"/>
          <p:cNvSpPr>
            <a:spLocks noChangeArrowheads="1"/>
          </p:cNvSpPr>
          <p:nvPr/>
        </p:nvSpPr>
        <p:spPr bwMode="auto">
          <a:xfrm>
            <a:off x="9567701" y="2984551"/>
            <a:ext cx="469856" cy="221457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科</a:t>
            </a:r>
            <a:endParaRPr lang="en-US" altLang="zh-CN" b="1" dirty="0">
              <a:solidFill>
                <a:schemeClr val="bg1"/>
              </a:solidFill>
              <a:latin typeface="+mn-ea"/>
            </a:endParaRPr>
          </a:p>
          <a:p>
            <a:pPr eaLnBrk="1" hangingPunct="1">
              <a:defRPr/>
            </a:pPr>
            <a:r>
              <a:rPr lang="zh-CN" altLang="en-US" b="1" dirty="0">
                <a:solidFill>
                  <a:schemeClr val="bg1"/>
                </a:solidFill>
                <a:latin typeface="+mn-ea"/>
              </a:rPr>
              <a:t>学</a:t>
            </a:r>
            <a:endParaRPr lang="en-US" altLang="zh-CN" b="1" dirty="0">
              <a:solidFill>
                <a:schemeClr val="bg1"/>
              </a:solidFill>
              <a:latin typeface="+mn-ea"/>
            </a:endParaRPr>
          </a:p>
          <a:p>
            <a:pPr eaLnBrk="1" hangingPunct="1">
              <a:defRPr/>
            </a:pPr>
            <a:r>
              <a:rPr lang="zh-CN" altLang="en-US" b="1" dirty="0">
                <a:solidFill>
                  <a:schemeClr val="bg1"/>
                </a:solidFill>
                <a:latin typeface="+mn-ea"/>
              </a:rPr>
              <a:t>前</a:t>
            </a:r>
          </a:p>
          <a:p>
            <a:pPr eaLnBrk="1" hangingPunct="1">
              <a:defRPr/>
            </a:pPr>
            <a:r>
              <a:rPr lang="zh-CN" altLang="en-US" b="1" dirty="0">
                <a:solidFill>
                  <a:schemeClr val="bg1"/>
                </a:solidFill>
                <a:latin typeface="+mn-ea"/>
              </a:rPr>
              <a:t>沿</a:t>
            </a:r>
          </a:p>
          <a:p>
            <a:pPr eaLnBrk="1" hangingPunct="1">
              <a:defRPr/>
            </a:pPr>
            <a:r>
              <a:rPr lang="zh-CN" altLang="en-US" b="1" dirty="0">
                <a:solidFill>
                  <a:schemeClr val="bg1"/>
                </a:solidFill>
                <a:latin typeface="+mn-ea"/>
              </a:rPr>
              <a:t>讲</a:t>
            </a:r>
          </a:p>
          <a:p>
            <a:pPr eaLnBrk="1" hangingPunct="1">
              <a:defRPr/>
            </a:pPr>
            <a:r>
              <a:rPr lang="zh-CN" altLang="en-US" b="1" dirty="0">
                <a:solidFill>
                  <a:schemeClr val="bg1"/>
                </a:solidFill>
                <a:latin typeface="+mn-ea"/>
              </a:rPr>
              <a:t>座</a:t>
            </a:r>
          </a:p>
        </p:txBody>
      </p:sp>
      <p:sp>
        <p:nvSpPr>
          <p:cNvPr id="14" name="Rectangle 5"/>
          <p:cNvSpPr>
            <a:spLocks noChangeArrowheads="1"/>
          </p:cNvSpPr>
          <p:nvPr/>
        </p:nvSpPr>
        <p:spPr bwMode="auto">
          <a:xfrm>
            <a:off x="1574800" y="5288915"/>
            <a:ext cx="553720" cy="661035"/>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400" b="1" dirty="0">
                <a:latin typeface="+mn-ea"/>
              </a:rPr>
              <a:t>GB</a:t>
            </a:r>
          </a:p>
        </p:txBody>
      </p:sp>
      <p:sp>
        <p:nvSpPr>
          <p:cNvPr id="15" name="Rectangle 8"/>
          <p:cNvSpPr>
            <a:spLocks noChangeArrowheads="1"/>
          </p:cNvSpPr>
          <p:nvPr/>
        </p:nvSpPr>
        <p:spPr bwMode="auto">
          <a:xfrm>
            <a:off x="2349121" y="5288807"/>
            <a:ext cx="504056" cy="654050"/>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GX</a:t>
            </a:r>
            <a:endParaRPr lang="zh-CN" altLang="en-US" sz="1600" b="1" dirty="0">
              <a:latin typeface="+mn-ea"/>
            </a:endParaRPr>
          </a:p>
          <a:p>
            <a:pPr algn="ctr" eaLnBrk="1" hangingPunct="1">
              <a:defRPr/>
            </a:pPr>
            <a:endParaRPr lang="zh-CN" altLang="en-US" sz="1600" b="1" dirty="0">
              <a:latin typeface="+mn-ea"/>
            </a:endParaRPr>
          </a:p>
        </p:txBody>
      </p:sp>
      <p:sp>
        <p:nvSpPr>
          <p:cNvPr id="16" name="Rectangle 6"/>
          <p:cNvSpPr>
            <a:spLocks noChangeArrowheads="1"/>
          </p:cNvSpPr>
          <p:nvPr/>
        </p:nvSpPr>
        <p:spPr bwMode="auto">
          <a:xfrm>
            <a:off x="308698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一</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学</a:t>
            </a:r>
            <a:endParaRPr lang="en-US" altLang="zh-CN" b="1" dirty="0">
              <a:solidFill>
                <a:schemeClr val="bg1"/>
              </a:solidFill>
              <a:latin typeface="+mn-ea"/>
            </a:endParaRPr>
          </a:p>
          <a:p>
            <a:pPr>
              <a:defRPr/>
            </a:pPr>
            <a:r>
              <a:rPr lang="zh-CN" altLang="en-US" b="1" dirty="0">
                <a:solidFill>
                  <a:schemeClr val="bg1"/>
                </a:solidFill>
                <a:latin typeface="+mn-ea"/>
              </a:rPr>
              <a:t>科</a:t>
            </a:r>
            <a:endParaRPr lang="en-US" altLang="zh-CN" b="1" dirty="0">
              <a:solidFill>
                <a:schemeClr val="bg1"/>
              </a:solidFill>
              <a:latin typeface="+mn-ea"/>
            </a:endParaRPr>
          </a:p>
          <a:p>
            <a:pPr>
              <a:defRPr/>
            </a:pPr>
            <a:r>
              <a:rPr lang="zh-CN" altLang="en-US" b="1" dirty="0">
                <a:solidFill>
                  <a:schemeClr val="bg1"/>
                </a:solidFill>
                <a:latin typeface="+mn-ea"/>
              </a:rPr>
              <a:t>核</a:t>
            </a:r>
            <a:endParaRPr lang="en-US" altLang="zh-CN" b="1" dirty="0">
              <a:solidFill>
                <a:schemeClr val="bg1"/>
              </a:solidFill>
              <a:latin typeface="+mn-ea"/>
            </a:endParaRPr>
          </a:p>
          <a:p>
            <a:pPr>
              <a:defRPr/>
            </a:pPr>
            <a:r>
              <a:rPr lang="zh-CN" altLang="en-US" b="1" dirty="0">
                <a:solidFill>
                  <a:schemeClr val="bg1"/>
                </a:solidFill>
                <a:latin typeface="+mn-ea"/>
              </a:rPr>
              <a:t>心</a:t>
            </a:r>
          </a:p>
          <a:p>
            <a:pPr>
              <a:defRPr/>
            </a:pPr>
            <a:r>
              <a:rPr lang="zh-CN" altLang="en-US" b="1" dirty="0">
                <a:solidFill>
                  <a:schemeClr val="bg1"/>
                </a:solidFill>
                <a:latin typeface="+mn-ea"/>
              </a:rPr>
              <a:t>课</a:t>
            </a:r>
          </a:p>
        </p:txBody>
      </p:sp>
      <p:sp>
        <p:nvSpPr>
          <p:cNvPr id="22" name="圆角矩形 21"/>
          <p:cNvSpPr/>
          <p:nvPr/>
        </p:nvSpPr>
        <p:spPr>
          <a:xfrm>
            <a:off x="1394129" y="1343757"/>
            <a:ext cx="2451114" cy="1064730"/>
          </a:xfrm>
          <a:prstGeom prst="roundRect">
            <a:avLst/>
          </a:prstGeom>
          <a:solidFill>
            <a:schemeClr val="accent2"/>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mn-ea"/>
              </a:rPr>
              <a:t>要求每位同学修读本专业所属一级学科核心课以及本学科下各专业的核心课不少于</a:t>
            </a:r>
            <a:r>
              <a:rPr lang="en-US" altLang="zh-CN" sz="1400" b="1" dirty="0">
                <a:solidFill>
                  <a:schemeClr val="bg1"/>
                </a:solidFill>
                <a:latin typeface="+mn-ea"/>
              </a:rPr>
              <a:t>2</a:t>
            </a:r>
            <a:r>
              <a:rPr lang="zh-CN" altLang="en-US" sz="1400" b="1" dirty="0">
                <a:solidFill>
                  <a:schemeClr val="bg1"/>
                </a:solidFill>
                <a:latin typeface="+mn-ea"/>
              </a:rPr>
              <a:t>门，且必须设为学位课</a:t>
            </a:r>
          </a:p>
        </p:txBody>
      </p:sp>
      <p:sp>
        <p:nvSpPr>
          <p:cNvPr id="23" name="Rectangle 5"/>
          <p:cNvSpPr>
            <a:spLocks noChangeArrowheads="1"/>
          </p:cNvSpPr>
          <p:nvPr/>
        </p:nvSpPr>
        <p:spPr bwMode="auto">
          <a:xfrm>
            <a:off x="308698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01</a:t>
            </a:r>
          </a:p>
        </p:txBody>
      </p:sp>
      <p:sp>
        <p:nvSpPr>
          <p:cNvPr id="24" name="Rectangle 5"/>
          <p:cNvSpPr>
            <a:spLocks noChangeArrowheads="1"/>
          </p:cNvSpPr>
          <p:nvPr/>
        </p:nvSpPr>
        <p:spPr bwMode="auto">
          <a:xfrm>
            <a:off x="380706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02</a:t>
            </a:r>
          </a:p>
        </p:txBody>
      </p:sp>
      <p:sp>
        <p:nvSpPr>
          <p:cNvPr id="25" name="Rectangle 5"/>
          <p:cNvSpPr>
            <a:spLocks noChangeArrowheads="1"/>
          </p:cNvSpPr>
          <p:nvPr/>
        </p:nvSpPr>
        <p:spPr bwMode="auto">
          <a:xfrm>
            <a:off x="452714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a:latin typeface="+mn-ea"/>
              </a:rPr>
              <a:t>03</a:t>
            </a:r>
          </a:p>
        </p:txBody>
      </p:sp>
      <p:sp>
        <p:nvSpPr>
          <p:cNvPr id="26" name="Rectangle 5"/>
          <p:cNvSpPr>
            <a:spLocks noChangeArrowheads="1"/>
          </p:cNvSpPr>
          <p:nvPr/>
        </p:nvSpPr>
        <p:spPr bwMode="auto">
          <a:xfrm>
            <a:off x="5247221"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04</a:t>
            </a:r>
          </a:p>
        </p:txBody>
      </p:sp>
      <p:sp>
        <p:nvSpPr>
          <p:cNvPr id="27" name="Rectangle 5"/>
          <p:cNvSpPr>
            <a:spLocks noChangeArrowheads="1"/>
          </p:cNvSpPr>
          <p:nvPr/>
        </p:nvSpPr>
        <p:spPr bwMode="auto">
          <a:xfrm>
            <a:off x="6039485" y="5288915"/>
            <a:ext cx="452755" cy="643255"/>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05</a:t>
            </a:r>
          </a:p>
        </p:txBody>
      </p:sp>
      <p:sp>
        <p:nvSpPr>
          <p:cNvPr id="28" name="Rectangle 5"/>
          <p:cNvSpPr>
            <a:spLocks noChangeArrowheads="1"/>
          </p:cNvSpPr>
          <p:nvPr/>
        </p:nvSpPr>
        <p:spPr bwMode="auto">
          <a:xfrm>
            <a:off x="675938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latin typeface="+mn-ea"/>
              </a:rPr>
              <a:t>06</a:t>
            </a:r>
          </a:p>
        </p:txBody>
      </p:sp>
      <p:sp>
        <p:nvSpPr>
          <p:cNvPr id="29" name="Rectangle 19"/>
          <p:cNvSpPr>
            <a:spLocks noChangeArrowheads="1"/>
          </p:cNvSpPr>
          <p:nvPr/>
        </p:nvSpPr>
        <p:spPr bwMode="auto">
          <a:xfrm>
            <a:off x="747946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高</a:t>
            </a:r>
            <a:endParaRPr lang="en-US" altLang="zh-CN" b="1" dirty="0">
              <a:solidFill>
                <a:schemeClr val="bg1"/>
              </a:solidFill>
              <a:latin typeface="+mn-ea"/>
            </a:endParaRPr>
          </a:p>
          <a:p>
            <a:pPr>
              <a:defRPr/>
            </a:pPr>
            <a:r>
              <a:rPr lang="zh-CN" altLang="en-US" b="1" dirty="0">
                <a:solidFill>
                  <a:schemeClr val="bg1"/>
                </a:solidFill>
                <a:latin typeface="+mn-ea"/>
              </a:rPr>
              <a:t>级</a:t>
            </a:r>
            <a:endParaRPr lang="en-US" altLang="zh-CN" b="1" dirty="0">
              <a:solidFill>
                <a:schemeClr val="bg1"/>
              </a:solidFill>
              <a:latin typeface="+mn-ea"/>
            </a:endParaRPr>
          </a:p>
          <a:p>
            <a:pPr>
              <a:defRPr/>
            </a:pPr>
            <a:r>
              <a:rPr lang="zh-CN" altLang="en-US" b="1" dirty="0">
                <a:solidFill>
                  <a:schemeClr val="bg1"/>
                </a:solidFill>
                <a:latin typeface="+mn-ea"/>
              </a:rPr>
              <a:t>强</a:t>
            </a:r>
            <a:endParaRPr lang="en-US" altLang="zh-CN" b="1" dirty="0">
              <a:solidFill>
                <a:schemeClr val="bg1"/>
              </a:solidFill>
              <a:latin typeface="+mn-ea"/>
            </a:endParaRPr>
          </a:p>
          <a:p>
            <a:pPr>
              <a:defRPr/>
            </a:pPr>
            <a:r>
              <a:rPr lang="zh-CN" altLang="en-US" b="1" dirty="0">
                <a:solidFill>
                  <a:schemeClr val="bg1"/>
                </a:solidFill>
                <a:latin typeface="+mn-ea"/>
              </a:rPr>
              <a:t>化</a:t>
            </a:r>
          </a:p>
          <a:p>
            <a:pPr>
              <a:defRPr/>
            </a:pPr>
            <a:r>
              <a:rPr lang="zh-CN" altLang="en-US" b="1" dirty="0">
                <a:solidFill>
                  <a:schemeClr val="bg1"/>
                </a:solidFill>
                <a:latin typeface="+mn-ea"/>
              </a:rPr>
              <a:t>课</a:t>
            </a:r>
          </a:p>
        </p:txBody>
      </p:sp>
      <p:sp>
        <p:nvSpPr>
          <p:cNvPr id="30" name="Rectangle 5"/>
          <p:cNvSpPr>
            <a:spLocks noChangeArrowheads="1"/>
          </p:cNvSpPr>
          <p:nvPr/>
        </p:nvSpPr>
        <p:spPr bwMode="auto">
          <a:xfrm>
            <a:off x="747946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solidFill>
                  <a:schemeClr val="accent1">
                    <a:lumMod val="75000"/>
                  </a:schemeClr>
                </a:solidFill>
                <a:latin typeface="+mn-ea"/>
              </a:rPr>
              <a:t>07</a:t>
            </a:r>
          </a:p>
        </p:txBody>
      </p:sp>
      <p:sp>
        <p:nvSpPr>
          <p:cNvPr id="31" name="圆角矩形 30"/>
          <p:cNvSpPr/>
          <p:nvPr/>
        </p:nvSpPr>
        <p:spPr>
          <a:xfrm>
            <a:off x="8649027" y="1343757"/>
            <a:ext cx="1723498" cy="1064730"/>
          </a:xfrm>
          <a:prstGeom prst="roundRect">
            <a:avLst/>
          </a:prstGeom>
          <a:solidFill>
            <a:schemeClr val="accent1">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C00000"/>
                </a:solidFill>
                <a:latin typeface="+mn-ea"/>
              </a:rPr>
              <a:t>强化课、实验课和两类讲座只能作为非学位课修读</a:t>
            </a:r>
          </a:p>
        </p:txBody>
      </p:sp>
      <p:sp>
        <p:nvSpPr>
          <p:cNvPr id="32" name="TextBox 53"/>
          <p:cNvSpPr txBox="1"/>
          <p:nvPr/>
        </p:nvSpPr>
        <p:spPr>
          <a:xfrm>
            <a:off x="8199549" y="2984551"/>
            <a:ext cx="461665" cy="223224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a:solidFill>
                  <a:schemeClr val="bg1"/>
                </a:solidFill>
                <a:latin typeface="+mn-ea"/>
              </a:rPr>
              <a:t>实</a:t>
            </a:r>
            <a:endParaRPr lang="en-US" altLang="zh-CN" b="1" dirty="0">
              <a:solidFill>
                <a:schemeClr val="bg1"/>
              </a:solidFill>
              <a:latin typeface="+mn-ea"/>
            </a:endParaRPr>
          </a:p>
          <a:p>
            <a:pPr>
              <a:defRPr/>
            </a:pPr>
            <a:r>
              <a:rPr lang="zh-CN" altLang="en-US" b="1" dirty="0">
                <a:solidFill>
                  <a:schemeClr val="bg1"/>
                </a:solidFill>
                <a:latin typeface="+mn-ea"/>
              </a:rPr>
              <a:t>验</a:t>
            </a:r>
            <a:endParaRPr lang="en-US" altLang="zh-CN" b="1" dirty="0">
              <a:solidFill>
                <a:schemeClr val="bg1"/>
              </a:solidFill>
              <a:latin typeface="+mn-ea"/>
            </a:endParaRPr>
          </a:p>
          <a:p>
            <a:pPr>
              <a:defRPr/>
            </a:pPr>
            <a:r>
              <a:rPr lang="zh-CN" altLang="en-US" b="1" dirty="0">
                <a:solidFill>
                  <a:schemeClr val="bg1"/>
                </a:solidFill>
                <a:latin typeface="+mn-ea"/>
              </a:rPr>
              <a:t>课</a:t>
            </a:r>
          </a:p>
        </p:txBody>
      </p:sp>
      <p:sp>
        <p:nvSpPr>
          <p:cNvPr id="33" name="TextBox 54"/>
          <p:cNvSpPr txBox="1"/>
          <p:nvPr/>
        </p:nvSpPr>
        <p:spPr>
          <a:xfrm>
            <a:off x="8847621" y="2984550"/>
            <a:ext cx="504056" cy="3067327"/>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vert="wordArtVertRtl" wrap="none" lIns="108000" tIns="216000" rIns="72000"/>
          <a:lstStyle/>
          <a:p>
            <a:pPr>
              <a:defRPr/>
            </a:pPr>
            <a:r>
              <a:rPr lang="zh-CN" altLang="en-US" b="1" dirty="0">
                <a:solidFill>
                  <a:schemeClr val="bg1"/>
                </a:solidFill>
                <a:latin typeface="+mn-ea"/>
              </a:rPr>
              <a:t>人文系列讲座</a:t>
            </a:r>
            <a:r>
              <a:rPr lang="zh-CN" altLang="en-US" sz="1200" b="1" dirty="0">
                <a:solidFill>
                  <a:schemeClr val="bg1"/>
                </a:solidFill>
                <a:latin typeface="+mn-ea"/>
              </a:rPr>
              <a:t>（公选）</a:t>
            </a:r>
          </a:p>
        </p:txBody>
      </p:sp>
      <p:sp>
        <p:nvSpPr>
          <p:cNvPr id="34" name="Rectangle 5"/>
          <p:cNvSpPr>
            <a:spLocks noChangeArrowheads="1"/>
          </p:cNvSpPr>
          <p:nvPr/>
        </p:nvSpPr>
        <p:spPr bwMode="auto">
          <a:xfrm>
            <a:off x="819954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a:solidFill>
                  <a:schemeClr val="accent1">
                    <a:lumMod val="75000"/>
                  </a:schemeClr>
                </a:solidFill>
                <a:latin typeface="+mn-ea"/>
              </a:rPr>
              <a:t>08</a:t>
            </a:r>
          </a:p>
        </p:txBody>
      </p:sp>
      <p:cxnSp>
        <p:nvCxnSpPr>
          <p:cNvPr id="35" name="肘形连接符 34"/>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37" name="肘形连接符 36"/>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42" name="肘形连接符 41"/>
          <p:cNvCxnSpPr>
            <a:stCxn id="4" idx="2"/>
          </p:cNvCxnSpPr>
          <p:nvPr/>
        </p:nvCxnSpPr>
        <p:spPr bwMode="auto">
          <a:xfrm>
            <a:off x="6255333" y="2480495"/>
            <a:ext cx="914400" cy="914400"/>
          </a:xfrm>
          <a:prstGeom prst="bentConnector3">
            <a:avLst/>
          </a:prstGeom>
          <a:noFill/>
          <a:ln w="9525" cap="flat" cmpd="sng" algn="ctr">
            <a:noFill/>
            <a:prstDash val="solid"/>
            <a:round/>
            <a:headEnd type="none" w="med" len="med"/>
            <a:tailEnd type="arrow"/>
          </a:ln>
          <a:effectLst/>
        </p:spPr>
      </p:cxnSp>
      <p:cxnSp>
        <p:nvCxnSpPr>
          <p:cNvPr id="51" name="直接连接符 50"/>
          <p:cNvCxnSpPr/>
          <p:nvPr/>
        </p:nvCxnSpPr>
        <p:spPr>
          <a:xfrm>
            <a:off x="1848528" y="2671004"/>
            <a:ext cx="79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10800000" flipV="1">
            <a:off x="1850109" y="2672938"/>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0800000" flipV="1">
            <a:off x="25962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10800000" flipV="1">
            <a:off x="33106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10800000" flipV="1">
            <a:off x="40363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0800000" flipV="1">
            <a:off x="47520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flipV="1">
            <a:off x="55013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0800000" flipV="1">
            <a:off x="62697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flipV="1">
            <a:off x="7014247"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0800000" flipV="1">
            <a:off x="77317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flipV="1">
            <a:off x="84302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flipV="1">
            <a:off x="909704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rot="10800000" flipV="1">
            <a:off x="9803485"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特别提醒</a:t>
            </a:r>
            <a:endParaRPr lang="zh-CN" altLang="en-US" dirty="0"/>
          </a:p>
        </p:txBody>
      </p:sp>
      <p:sp>
        <p:nvSpPr>
          <p:cNvPr id="4" name="Rectangle 3"/>
          <p:cNvSpPr>
            <a:spLocks noGrp="1" noChangeArrowheads="1"/>
          </p:cNvSpPr>
          <p:nvPr>
            <p:ph idx="1"/>
          </p:nvPr>
        </p:nvSpPr>
        <p:spPr>
          <a:xfrm>
            <a:off x="635457" y="1611710"/>
            <a:ext cx="10856540" cy="2761084"/>
          </a:xfrm>
          <a:prstGeom prst="rect">
            <a:avLst/>
          </a:prstGeom>
        </p:spPr>
        <p:txBody>
          <a:bodyPr>
            <a:normAutofit/>
          </a:bodyPr>
          <a:lstStyle/>
          <a:p>
            <a:pPr marL="609600" indent="-609600">
              <a:buFontTx/>
              <a:buNone/>
              <a:defRPr/>
            </a:pPr>
            <a:r>
              <a:rPr kumimoji="1" lang="en-US" altLang="zh-CN" b="1" dirty="0">
                <a:solidFill>
                  <a:schemeClr val="bg2">
                    <a:lumMod val="25000"/>
                  </a:schemeClr>
                </a:solidFill>
                <a:latin typeface="+mn-ea"/>
              </a:rPr>
              <a:t>1</a:t>
            </a:r>
            <a:r>
              <a:rPr kumimoji="1" lang="zh-CN" altLang="en-US" b="1" dirty="0">
                <a:solidFill>
                  <a:schemeClr val="bg2">
                    <a:lumMod val="25000"/>
                  </a:schemeClr>
                </a:solidFill>
                <a:latin typeface="+mn-ea"/>
              </a:rPr>
              <a:t>、务必使用学校提供的邮箱，实在不愿使用者必须将该邮箱关联到常用信箱，以免漏接信息。</a:t>
            </a:r>
            <a:endParaRPr kumimoji="1" lang="en-US" altLang="zh-CN" b="1" dirty="0">
              <a:solidFill>
                <a:schemeClr val="bg2">
                  <a:lumMod val="25000"/>
                </a:schemeClr>
              </a:solidFill>
              <a:latin typeface="+mn-ea"/>
            </a:endParaRPr>
          </a:p>
          <a:p>
            <a:pPr marL="609600" indent="-609600">
              <a:buFontTx/>
              <a:buNone/>
              <a:defRPr/>
            </a:pPr>
            <a:endParaRPr kumimoji="1" lang="zh-CN" altLang="en-US" b="1" dirty="0">
              <a:solidFill>
                <a:schemeClr val="bg2">
                  <a:lumMod val="25000"/>
                </a:schemeClr>
              </a:solidFill>
              <a:latin typeface="+mn-ea"/>
            </a:endParaRPr>
          </a:p>
          <a:p>
            <a:pPr marL="609600" indent="-609600">
              <a:buFontTx/>
              <a:buNone/>
              <a:defRPr/>
            </a:pPr>
            <a:r>
              <a:rPr kumimoji="1" lang="en-US" altLang="zh-CN" b="1" dirty="0">
                <a:solidFill>
                  <a:schemeClr val="bg2">
                    <a:lumMod val="25000"/>
                  </a:schemeClr>
                </a:solidFill>
                <a:latin typeface="+mn-ea"/>
              </a:rPr>
              <a:t>2</a:t>
            </a:r>
            <a:r>
              <a:rPr kumimoji="1" lang="zh-CN" altLang="en-US" b="1" dirty="0">
                <a:solidFill>
                  <a:schemeClr val="bg2">
                    <a:lumMod val="25000"/>
                  </a:schemeClr>
                </a:solidFill>
                <a:latin typeface="+mn-ea"/>
              </a:rPr>
              <a:t>、必须参加网上课程评估，否则在一段时间（</a:t>
            </a:r>
            <a:r>
              <a:rPr kumimoji="1" lang="en-US" altLang="zh-CN" b="1" dirty="0">
                <a:solidFill>
                  <a:schemeClr val="bg2">
                    <a:lumMod val="25000"/>
                  </a:schemeClr>
                </a:solidFill>
                <a:latin typeface="+mn-ea"/>
              </a:rPr>
              <a:t>2024</a:t>
            </a:r>
            <a:r>
              <a:rPr kumimoji="1" lang="zh-CN" altLang="en-US" b="1" dirty="0">
                <a:solidFill>
                  <a:schemeClr val="bg2">
                    <a:lumMod val="25000"/>
                  </a:schemeClr>
                </a:solidFill>
                <a:latin typeface="+mn-ea"/>
              </a:rPr>
              <a:t>年</a:t>
            </a:r>
            <a:r>
              <a:rPr kumimoji="1" lang="en-US" altLang="zh-CN" b="1" dirty="0">
                <a:solidFill>
                  <a:schemeClr val="bg2">
                    <a:lumMod val="25000"/>
                  </a:schemeClr>
                </a:solidFill>
                <a:latin typeface="+mn-ea"/>
              </a:rPr>
              <a:t>1</a:t>
            </a:r>
            <a:r>
              <a:rPr kumimoji="1" lang="zh-CN" altLang="en-US" b="1" dirty="0">
                <a:solidFill>
                  <a:schemeClr val="bg2">
                    <a:lumMod val="25000"/>
                  </a:schemeClr>
                </a:solidFill>
                <a:latin typeface="+mn-ea"/>
              </a:rPr>
              <a:t>月前）内不能查询成绩。</a:t>
            </a:r>
            <a:endParaRPr kumimoji="1" lang="en-US" altLang="zh-CN" b="1" dirty="0">
              <a:solidFill>
                <a:schemeClr val="bg2">
                  <a:lumMod val="25000"/>
                </a:schemeClr>
              </a:solidFill>
              <a:latin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371600"/>
            <a:ext cx="12192000" cy="4292600"/>
          </a:xfrm>
          <a:prstGeom prst="rect">
            <a:avLst/>
          </a:prstGeom>
          <a:solidFill>
            <a:schemeClr val="bg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 name="文本占位符 4"/>
          <p:cNvSpPr>
            <a:spLocks noGrp="1"/>
          </p:cNvSpPr>
          <p:nvPr>
            <p:ph type="body" idx="1"/>
          </p:nvPr>
        </p:nvSpPr>
        <p:spPr>
          <a:xfrm>
            <a:off x="796925" y="1516063"/>
            <a:ext cx="10242550" cy="922337"/>
          </a:xfrm>
          <a:effectLst>
            <a:glow rad="101600">
              <a:schemeClr val="accent3">
                <a:satMod val="175000"/>
                <a:alpha val="40000"/>
              </a:schemeClr>
            </a:glow>
          </a:effectLst>
        </p:spPr>
        <p:txBody>
          <a:bodyPr>
            <a:normAutofit fontScale="92500"/>
          </a:bodyPr>
          <a:lstStyle/>
          <a:p>
            <a:r>
              <a:rPr kumimoji="1" lang="zh-CN" altLang="en-US" sz="6000" b="1" dirty="0">
                <a:solidFill>
                  <a:srgbClr val="FFFF00"/>
                </a:solidFill>
                <a:effectLst>
                  <a:glow rad="101600">
                    <a:schemeClr val="bg1">
                      <a:alpha val="40000"/>
                    </a:schemeClr>
                  </a:glow>
                </a:effectLst>
                <a:latin typeface="Times New Roman" panose="02020603050405020304" pitchFamily="18" charset="0"/>
                <a:ea typeface="华文隶书" panose="02010800040101010101" pitchFamily="2" charset="-122"/>
              </a:rPr>
              <a:t>祝各位同学选课顺利，学习进步！</a:t>
            </a:r>
            <a:endParaRPr kumimoji="1" lang="en-US" altLang="zh-CN" sz="6000" b="1" dirty="0">
              <a:solidFill>
                <a:srgbClr val="FFFF00"/>
              </a:solidFill>
              <a:effectLst>
                <a:glow rad="101600">
                  <a:schemeClr val="bg1">
                    <a:alpha val="40000"/>
                  </a:schemeClr>
                </a:glow>
              </a:effectLst>
              <a:latin typeface="Times New Roman" panose="02020603050405020304" pitchFamily="18" charset="0"/>
              <a:ea typeface="隶书" panose="02010509060101010101" pitchFamily="49" charset="-122"/>
            </a:endParaRPr>
          </a:p>
        </p:txBody>
      </p:sp>
      <p:grpSp>
        <p:nvGrpSpPr>
          <p:cNvPr id="2" name="组合 1"/>
          <p:cNvGrpSpPr/>
          <p:nvPr/>
        </p:nvGrpSpPr>
        <p:grpSpPr>
          <a:xfrm>
            <a:off x="5246120" y="2565400"/>
            <a:ext cx="2304256" cy="3004136"/>
            <a:chOff x="1187624" y="1700808"/>
            <a:chExt cx="2304256" cy="3004136"/>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1700808"/>
              <a:ext cx="2187680" cy="2080806"/>
            </a:xfrm>
            <a:prstGeom prst="rect">
              <a:avLst/>
            </a:prstGeom>
          </p:spPr>
        </p:pic>
        <p:sp>
          <p:nvSpPr>
            <p:cNvPr id="7" name="矩形 6"/>
            <p:cNvSpPr/>
            <p:nvPr/>
          </p:nvSpPr>
          <p:spPr>
            <a:xfrm>
              <a:off x="1187624" y="3781614"/>
              <a:ext cx="2304256" cy="923330"/>
            </a:xfrm>
            <a:prstGeom prst="rect">
              <a:avLst/>
            </a:prstGeom>
          </p:spPr>
          <p:txBody>
            <a:bodyPr wrap="square">
              <a:spAutoFit/>
            </a:bodyPr>
            <a:lstStyle/>
            <a:p>
              <a:pPr algn="ctr"/>
              <a:r>
                <a:rPr lang="zh-CN" altLang="en-US" b="1" dirty="0">
                  <a:solidFill>
                    <a:srgbClr val="FEC154"/>
                  </a:solidFill>
                  <a:latin typeface="+mn-ea"/>
                </a:rPr>
                <a:t>扫一扫关注</a:t>
              </a:r>
              <a:endParaRPr lang="en-US" altLang="zh-CN" b="1" dirty="0">
                <a:solidFill>
                  <a:srgbClr val="FEC154"/>
                </a:solidFill>
                <a:latin typeface="+mn-ea"/>
              </a:endParaRPr>
            </a:p>
            <a:p>
              <a:pPr algn="ctr"/>
              <a:r>
                <a:rPr lang="zh-CN" altLang="en-US" b="1" dirty="0">
                  <a:solidFill>
                    <a:srgbClr val="FEC154"/>
                  </a:solidFill>
                  <a:latin typeface="+mn-ea"/>
                </a:rPr>
                <a:t>国科大教务部</a:t>
              </a:r>
              <a:endParaRPr lang="en-US" altLang="zh-CN" b="1" dirty="0">
                <a:solidFill>
                  <a:srgbClr val="FEC154"/>
                </a:solidFill>
                <a:latin typeface="+mn-ea"/>
              </a:endParaRPr>
            </a:p>
            <a:p>
              <a:pPr algn="ctr"/>
              <a:r>
                <a:rPr lang="en-US" altLang="zh-CN" b="1" dirty="0">
                  <a:solidFill>
                    <a:srgbClr val="FEC154"/>
                  </a:solidFill>
                  <a:latin typeface="+mn-ea"/>
                </a:rPr>
                <a:t>EDU-UCAS</a:t>
              </a:r>
              <a:endParaRPr lang="zh-CN" altLang="en-US" b="1" dirty="0">
                <a:solidFill>
                  <a:srgbClr val="FEC154"/>
                </a:solidFill>
                <a:latin typeface="+mn-ea"/>
              </a:endParaRPr>
            </a:p>
          </p:txBody>
        </p:sp>
      </p:grpSp>
      <p:pic>
        <p:nvPicPr>
          <p:cNvPr id="8" name="图片 4" descr="横版组合——透明.png"/>
          <p:cNvPicPr>
            <a:picLocks noChangeAspect="1"/>
          </p:cNvPicPr>
          <p:nvPr/>
        </p:nvPicPr>
        <p:blipFill>
          <a:blip r:embed="rId4" cstate="print"/>
          <a:srcRect/>
          <a:stretch>
            <a:fillRect/>
          </a:stretch>
        </p:blipFill>
        <p:spPr bwMode="auto">
          <a:xfrm>
            <a:off x="4835751" y="5971854"/>
            <a:ext cx="2714625" cy="569912"/>
          </a:xfrm>
          <a:prstGeom prst="rect">
            <a:avLst/>
          </a:prstGeom>
          <a:noFill/>
          <a:ln w="9525">
            <a:noFill/>
            <a:miter lim="800000"/>
            <a:headEnd/>
            <a:tailEnd/>
          </a:ln>
          <a:effectLst>
            <a:glow rad="101600">
              <a:schemeClr val="bg1">
                <a:alpha val="40000"/>
              </a:schemeClr>
            </a:glo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8"/>
          <p:cNvSpPr>
            <a:spLocks noChangeShapeType="1"/>
          </p:cNvSpPr>
          <p:nvPr/>
        </p:nvSpPr>
        <p:spPr bwMode="auto">
          <a:xfrm>
            <a:off x="3465096" y="3556824"/>
            <a:ext cx="711698" cy="63282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5" name="Line 7"/>
          <p:cNvSpPr>
            <a:spLocks noChangeShapeType="1"/>
          </p:cNvSpPr>
          <p:nvPr/>
        </p:nvSpPr>
        <p:spPr bwMode="auto">
          <a:xfrm flipV="1">
            <a:off x="3465095" y="2270947"/>
            <a:ext cx="711699" cy="646114"/>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（三）学位课与非学位课</a:t>
            </a:r>
            <a:endParaRPr lang="zh-CN" altLang="en-US" dirty="0"/>
          </a:p>
        </p:txBody>
      </p:sp>
      <p:sp>
        <p:nvSpPr>
          <p:cNvPr id="4" name="AutoShape 4"/>
          <p:cNvSpPr>
            <a:spLocks noChangeArrowheads="1"/>
          </p:cNvSpPr>
          <p:nvPr/>
        </p:nvSpPr>
        <p:spPr bwMode="auto">
          <a:xfrm>
            <a:off x="1836821" y="2771012"/>
            <a:ext cx="1763712" cy="995362"/>
          </a:xfrm>
          <a:prstGeom prst="roundRect">
            <a:avLst>
              <a:gd name="adj" fmla="val 16667"/>
            </a:avLst>
          </a:prstGeom>
          <a:solidFill>
            <a:schemeClr val="accent2"/>
          </a:solidFill>
          <a:ln w="9525">
            <a:solidFill>
              <a:schemeClr val="bg2"/>
            </a:solidFill>
            <a:round/>
          </a:ln>
        </p:spPr>
        <p:txBody>
          <a:bodyPr wrap="none" anchor="ctr"/>
          <a:lstStyle/>
          <a:p>
            <a:pPr algn="ctr" fontAlgn="auto">
              <a:spcBef>
                <a:spcPts val="0"/>
              </a:spcBef>
              <a:spcAft>
                <a:spcPts val="0"/>
              </a:spcAft>
              <a:defRPr/>
            </a:pPr>
            <a:r>
              <a:rPr lang="zh-CN" altLang="en-US" sz="3200" b="1" dirty="0">
                <a:solidFill>
                  <a:schemeClr val="bg1"/>
                </a:solidFill>
                <a:latin typeface="+mn-ea"/>
              </a:rPr>
              <a:t>课程</a:t>
            </a:r>
          </a:p>
        </p:txBody>
      </p:sp>
      <p:sp>
        <p:nvSpPr>
          <p:cNvPr id="7" name="Line 9"/>
          <p:cNvSpPr>
            <a:spLocks noChangeShapeType="1"/>
          </p:cNvSpPr>
          <p:nvPr/>
        </p:nvSpPr>
        <p:spPr bwMode="auto">
          <a:xfrm flipV="1">
            <a:off x="5122946" y="1842324"/>
            <a:ext cx="1211262" cy="43021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8" name="Line 10"/>
          <p:cNvSpPr>
            <a:spLocks noChangeShapeType="1"/>
          </p:cNvSpPr>
          <p:nvPr/>
        </p:nvSpPr>
        <p:spPr bwMode="auto">
          <a:xfrm>
            <a:off x="5122946" y="2270949"/>
            <a:ext cx="1228725" cy="39846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9" name="Rectangle 11"/>
          <p:cNvSpPr>
            <a:spLocks noChangeArrowheads="1"/>
          </p:cNvSpPr>
          <p:nvPr/>
        </p:nvSpPr>
        <p:spPr bwMode="auto">
          <a:xfrm>
            <a:off x="6337383" y="1485137"/>
            <a:ext cx="2592388" cy="576262"/>
          </a:xfrm>
          <a:prstGeom prst="rect">
            <a:avLst/>
          </a:prstGeom>
          <a:solidFill>
            <a:srgbClr val="3D6AA1"/>
          </a:solidFill>
          <a:ln w="9525">
            <a:solidFill>
              <a:schemeClr val="bg2"/>
            </a:solidFill>
            <a:miter lim="800000"/>
          </a:ln>
        </p:spPr>
        <p:txBody>
          <a:bodyPr wrap="none" anchor="ctr"/>
          <a:lstStyle/>
          <a:p>
            <a:pPr algn="ctr"/>
            <a:r>
              <a:rPr lang="zh-CN" altLang="en-US" sz="2000" b="1" dirty="0">
                <a:solidFill>
                  <a:schemeClr val="bg1"/>
                </a:solidFill>
                <a:latin typeface="+mn-ea"/>
              </a:rPr>
              <a:t>公共必修学位课程</a:t>
            </a:r>
          </a:p>
        </p:txBody>
      </p:sp>
      <p:sp>
        <p:nvSpPr>
          <p:cNvPr id="10" name="Rectangle 12"/>
          <p:cNvSpPr>
            <a:spLocks noChangeArrowheads="1"/>
          </p:cNvSpPr>
          <p:nvPr/>
        </p:nvSpPr>
        <p:spPr bwMode="auto">
          <a:xfrm>
            <a:off x="6337383" y="2342387"/>
            <a:ext cx="2592388" cy="574675"/>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专业学位课程</a:t>
            </a:r>
          </a:p>
        </p:txBody>
      </p:sp>
      <p:sp>
        <p:nvSpPr>
          <p:cNvPr id="11" name="Rectangle 15"/>
          <p:cNvSpPr>
            <a:spLocks noChangeArrowheads="1"/>
          </p:cNvSpPr>
          <p:nvPr/>
        </p:nvSpPr>
        <p:spPr bwMode="auto">
          <a:xfrm>
            <a:off x="6337383" y="3271074"/>
            <a:ext cx="2592388" cy="576263"/>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专业选修课</a:t>
            </a:r>
          </a:p>
        </p:txBody>
      </p:sp>
      <p:sp>
        <p:nvSpPr>
          <p:cNvPr id="12" name="Rectangle 16"/>
          <p:cNvSpPr>
            <a:spLocks noChangeArrowheads="1"/>
          </p:cNvSpPr>
          <p:nvPr/>
        </p:nvSpPr>
        <p:spPr bwMode="auto">
          <a:xfrm>
            <a:off x="6337383" y="4056887"/>
            <a:ext cx="2592388" cy="576262"/>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公共选修课</a:t>
            </a:r>
          </a:p>
        </p:txBody>
      </p:sp>
      <p:sp>
        <p:nvSpPr>
          <p:cNvPr id="13" name="Line 26"/>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4" name="Line 28"/>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7" name="圆角矩形 16"/>
          <p:cNvSpPr/>
          <p:nvPr/>
        </p:nvSpPr>
        <p:spPr>
          <a:xfrm>
            <a:off x="4194258" y="1842324"/>
            <a:ext cx="968375"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2400" dirty="0"/>
              <a:t>学位</a:t>
            </a:r>
            <a:endParaRPr lang="en-US" altLang="zh-CN" sz="2400" dirty="0"/>
          </a:p>
          <a:p>
            <a:pPr algn="ctr" fontAlgn="auto">
              <a:spcBef>
                <a:spcPts val="0"/>
              </a:spcBef>
              <a:spcAft>
                <a:spcPts val="0"/>
              </a:spcAft>
              <a:defRPr/>
            </a:pPr>
            <a:r>
              <a:rPr lang="zh-CN" altLang="en-US" sz="2400" dirty="0"/>
              <a:t>课程</a:t>
            </a:r>
          </a:p>
        </p:txBody>
      </p:sp>
      <p:sp>
        <p:nvSpPr>
          <p:cNvPr id="18" name="圆角矩形 17"/>
          <p:cNvSpPr/>
          <p:nvPr/>
        </p:nvSpPr>
        <p:spPr>
          <a:xfrm>
            <a:off x="4194258" y="3699699"/>
            <a:ext cx="1008063"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dirty="0"/>
          </a:p>
        </p:txBody>
      </p:sp>
      <p:cxnSp>
        <p:nvCxnSpPr>
          <p:cNvPr id="19" name="直接连接符 18"/>
          <p:cNvCxnSpPr/>
          <p:nvPr/>
        </p:nvCxnSpPr>
        <p:spPr>
          <a:xfrm flipV="1">
            <a:off x="5194383" y="3556824"/>
            <a:ext cx="1116013" cy="377825"/>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194383" y="4414074"/>
            <a:ext cx="1085850" cy="558800"/>
          </a:xfrm>
          <a:prstGeom prst="line">
            <a:avLst/>
          </a:prstGeom>
        </p:spPr>
        <p:style>
          <a:lnRef idx="1">
            <a:schemeClr val="dk1"/>
          </a:lnRef>
          <a:fillRef idx="0">
            <a:schemeClr val="dk1"/>
          </a:fillRef>
          <a:effectRef idx="0">
            <a:schemeClr val="dk1"/>
          </a:effectRef>
          <a:fontRef idx="minor">
            <a:schemeClr val="tx1"/>
          </a:fontRef>
        </p:style>
      </p:cxnSp>
      <p:sp>
        <p:nvSpPr>
          <p:cNvPr id="21" name="Rectangle 16"/>
          <p:cNvSpPr>
            <a:spLocks noChangeArrowheads="1"/>
          </p:cNvSpPr>
          <p:nvPr/>
        </p:nvSpPr>
        <p:spPr bwMode="auto">
          <a:xfrm>
            <a:off x="6337383" y="4771261"/>
            <a:ext cx="2592388" cy="1165249"/>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公共必修非学位课</a:t>
            </a:r>
            <a:endParaRPr lang="en-US" altLang="zh-CN" sz="2000" b="1" dirty="0">
              <a:solidFill>
                <a:schemeClr val="bg1"/>
              </a:solidFill>
              <a:latin typeface="+mn-ea"/>
            </a:endParaRPr>
          </a:p>
          <a:p>
            <a:pPr fontAlgn="auto">
              <a:spcBef>
                <a:spcPts val="0"/>
              </a:spcBef>
              <a:spcAft>
                <a:spcPts val="0"/>
              </a:spcAft>
              <a:defRPr/>
            </a:pPr>
            <a:r>
              <a:rPr lang="zh-CN" altLang="en-US" sz="1200" b="1" dirty="0">
                <a:solidFill>
                  <a:schemeClr val="bg1"/>
                </a:solidFill>
                <a:effectLst>
                  <a:outerShdw blurRad="38100" dist="38100" dir="2700000" algn="tl">
                    <a:srgbClr val="FFFFFF"/>
                  </a:outerShdw>
                </a:effectLst>
                <a:latin typeface="+mn-ea"/>
              </a:rPr>
              <a:t>（工程硕士必修课：</a:t>
            </a:r>
            <a:r>
              <a:rPr lang="en-US" altLang="zh-CN" sz="1200" b="1" dirty="0">
                <a:solidFill>
                  <a:schemeClr val="bg1"/>
                </a:solidFill>
                <a:effectLst>
                  <a:outerShdw blurRad="38100" dist="38100" dir="2700000" algn="tl">
                    <a:srgbClr val="FFFFFF"/>
                  </a:outerShdw>
                </a:effectLst>
                <a:latin typeface="+mn-ea"/>
              </a:rPr>
              <a:t>《</a:t>
            </a:r>
            <a:r>
              <a:rPr lang="zh-CN" altLang="en-US" sz="1200" b="1" dirty="0">
                <a:solidFill>
                  <a:schemeClr val="bg1"/>
                </a:solidFill>
                <a:effectLst>
                  <a:outerShdw blurRad="38100" dist="38100" dir="2700000" algn="tl">
                    <a:srgbClr val="FFFFFF"/>
                  </a:outerShdw>
                </a:effectLst>
                <a:latin typeface="+mn-ea"/>
              </a:rPr>
              <a:t>工程伦理</a:t>
            </a:r>
            <a:r>
              <a:rPr lang="en-US" altLang="zh-CN" sz="1200" b="1" dirty="0">
                <a:solidFill>
                  <a:schemeClr val="bg1"/>
                </a:solidFill>
                <a:effectLst>
                  <a:outerShdw blurRad="38100" dist="38100" dir="2700000" algn="tl">
                    <a:srgbClr val="FFFFFF"/>
                  </a:outerShdw>
                </a:effectLst>
                <a:latin typeface="+mn-ea"/>
              </a:rPr>
              <a:t>》)</a:t>
            </a:r>
          </a:p>
        </p:txBody>
      </p:sp>
      <p:sp>
        <p:nvSpPr>
          <p:cNvPr id="22" name="矩形 21"/>
          <p:cNvSpPr/>
          <p:nvPr/>
        </p:nvSpPr>
        <p:spPr>
          <a:xfrm>
            <a:off x="3819984" y="3871817"/>
            <a:ext cx="1780674" cy="567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dk1"/>
                </a:solidFill>
              </a:rPr>
              <a:t>非学位</a:t>
            </a:r>
            <a:endParaRPr lang="en-US" altLang="zh-CN" sz="2400" dirty="0">
              <a:solidFill>
                <a:schemeClr val="dk1"/>
              </a:solidFill>
            </a:endParaRPr>
          </a:p>
          <a:p>
            <a:pPr algn="ctr"/>
            <a:r>
              <a:rPr lang="zh-CN" altLang="en-US" sz="2400" dirty="0">
                <a:solidFill>
                  <a:schemeClr val="dk1"/>
                </a:solidFill>
              </a:rPr>
              <a:t>课程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t="114" b="34358"/>
          <a:stretch>
            <a:fillRect/>
          </a:stretch>
        </p:blipFill>
        <p:spPr>
          <a:xfrm>
            <a:off x="1" y="0"/>
            <a:ext cx="12192000" cy="6990347"/>
          </a:xfrm>
          <a:prstGeom prst="rect">
            <a:avLst/>
          </a:prstGeom>
        </p:spPr>
      </p:pic>
      <p:sp>
        <p:nvSpPr>
          <p:cNvPr id="30"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3"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5"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6" name="TextBox 25"/>
          <p:cNvSpPr txBox="1">
            <a:spLocks noChangeArrowheads="1"/>
          </p:cNvSpPr>
          <p:nvPr/>
        </p:nvSpPr>
        <p:spPr bwMode="auto">
          <a:xfrm>
            <a:off x="3850552" y="2734933"/>
            <a:ext cx="6653016" cy="15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a:solidFill>
                  <a:srgbClr val="FDCB34"/>
                </a:solidFill>
                <a:latin typeface="微软雅黑" panose="020B0503020204020204" pitchFamily="34" charset="-122"/>
                <a:ea typeface="微软雅黑" panose="020B0503020204020204" pitchFamily="34" charset="-122"/>
              </a:rPr>
              <a:t>学分要求及课程简介</a:t>
            </a:r>
            <a:endParaRPr lang="zh-CN" altLang="en-US" sz="5400" b="1" dirty="0">
              <a:solidFill>
                <a:srgbClr val="FDCB34"/>
              </a:solidFill>
              <a:latin typeface="微软雅黑" panose="020B0503020204020204" pitchFamily="34" charset="-122"/>
              <a:ea typeface="微软雅黑" panose="020B0503020204020204" pitchFamily="34" charset="-122"/>
              <a:sym typeface="Arial" panose="020B0604020202020204" pitchFamily="34" charset="0"/>
            </a:endParaRPr>
          </a:p>
          <a:p>
            <a:pPr defTabSz="913765" eaLnBrk="1" fontAlgn="base" hangingPunct="1">
              <a:spcBef>
                <a:spcPct val="0"/>
              </a:spcBef>
              <a:spcAft>
                <a:spcPct val="0"/>
              </a:spcAft>
              <a:defRPr/>
            </a:pP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2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ffectLst>
            <a:glow rad="101600">
              <a:schemeClr val="bg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graphicFrame>
        <p:nvGraphicFramePr>
          <p:cNvPr id="4" name="Group 4"/>
          <p:cNvGraphicFramePr>
            <a:graphicFrameLocks noGrp="1"/>
          </p:cNvGraphicFramePr>
          <p:nvPr>
            <p:custDataLst>
              <p:tags r:id="rId1"/>
            </p:custDataLst>
          </p:nvPr>
        </p:nvGraphicFramePr>
        <p:xfrm>
          <a:off x="335280" y="1356995"/>
          <a:ext cx="11510645" cy="5420360"/>
        </p:xfrm>
        <a:graphic>
          <a:graphicData uri="http://schemas.openxmlformats.org/drawingml/2006/table">
            <a:tbl>
              <a:tblPr firstRow="1" firstCol="1"/>
              <a:tblGrid>
                <a:gridCol w="2588260">
                  <a:extLst>
                    <a:ext uri="{9D8B030D-6E8A-4147-A177-3AD203B41FA5}">
                      <a16:colId xmlns:a16="http://schemas.microsoft.com/office/drawing/2014/main" val="20000"/>
                    </a:ext>
                  </a:extLst>
                </a:gridCol>
                <a:gridCol w="4565015">
                  <a:extLst>
                    <a:ext uri="{9D8B030D-6E8A-4147-A177-3AD203B41FA5}">
                      <a16:colId xmlns:a16="http://schemas.microsoft.com/office/drawing/2014/main" val="20001"/>
                    </a:ext>
                  </a:extLst>
                </a:gridCol>
                <a:gridCol w="2654300">
                  <a:extLst>
                    <a:ext uri="{9D8B030D-6E8A-4147-A177-3AD203B41FA5}">
                      <a16:colId xmlns:a16="http://schemas.microsoft.com/office/drawing/2014/main" val="20002"/>
                    </a:ext>
                  </a:extLst>
                </a:gridCol>
                <a:gridCol w="1703070">
                  <a:extLst>
                    <a:ext uri="{9D8B030D-6E8A-4147-A177-3AD203B41FA5}">
                      <a16:colId xmlns:a16="http://schemas.microsoft.com/office/drawing/2014/main" val="20003"/>
                    </a:ext>
                  </a:extLst>
                </a:gridCol>
              </a:tblGrid>
              <a:tr h="471170">
                <a:tc gridSpan="4">
                  <a:txBody>
                    <a:bodyPr/>
                    <a:lstStyle/>
                    <a:p>
                      <a:pPr marL="457200" marR="0" lvl="1" indent="0" algn="ctr" defTabSz="914400" rtl="0" eaLnBrk="0" fontAlgn="base" latinLnBrk="0" hangingPunct="0">
                        <a:lnSpc>
                          <a:spcPct val="100000"/>
                        </a:lnSpc>
                        <a:spcBef>
                          <a:spcPct val="0"/>
                        </a:spcBef>
                        <a:spcAft>
                          <a:spcPct val="0"/>
                        </a:spcAft>
                        <a:buClrTx/>
                        <a:buSzTx/>
                        <a:buFontTx/>
                        <a:buNone/>
                      </a:pPr>
                      <a:r>
                        <a:rPr kumimoji="0" lang="zh-CN" altLang="en-US" sz="2400" u="none" strike="noStrike" cap="none" normalizeH="0" baseline="0" dirty="0">
                          <a:ln>
                            <a:noFill/>
                          </a:ln>
                          <a:solidFill>
                            <a:schemeClr val="bg1"/>
                          </a:solidFill>
                          <a:effectLst/>
                        </a:rPr>
                        <a:t>总学分要求</a:t>
                      </a:r>
                      <a:endParaRPr kumimoji="0" lang="zh-CN" altLang="en-US" sz="2400" b="1" i="0" u="none" strike="noStrike" cap="none" normalizeH="0" baseline="0" dirty="0">
                        <a:ln>
                          <a:noFill/>
                        </a:ln>
                        <a:solidFill>
                          <a:schemeClr val="bg1"/>
                        </a:solidFill>
                        <a:effectLst/>
                        <a:latin typeface="+mn-ea"/>
                        <a:ea typeface="+mn-ea"/>
                      </a:endParaRPr>
                    </a:p>
                  </a:txBody>
                  <a:tcPr marL="91439" marR="91439" anchor="ctr" horzOverflow="overflow">
                    <a:solidFill>
                      <a:srgbClr val="990000"/>
                    </a:solidFill>
                  </a:tcPr>
                </a:tc>
                <a:tc hMerge="1">
                  <a:txBody>
                    <a:bodyPr/>
                    <a:lstStyle/>
                    <a:p>
                      <a:endParaRPr lang="zh-CN"/>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hMerge="1">
                  <a:txBody>
                    <a:bodyPr/>
                    <a:lstStyle/>
                    <a:p>
                      <a:endParaRPr lang="zh-CN"/>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hMerge="1">
                  <a:txBody>
                    <a:bodyPr/>
                    <a:lstStyle/>
                    <a:p>
                      <a:endParaRPr lang="zh-CN"/>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41021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kern="1200" cap="none" normalizeH="0" baseline="0" dirty="0">
                          <a:ln>
                            <a:noFill/>
                          </a:ln>
                          <a:solidFill>
                            <a:schemeClr val="tx1"/>
                          </a:solidFill>
                          <a:effectLst/>
                          <a:latin typeface="+mn-lt"/>
                          <a:ea typeface="+mn-ea"/>
                          <a:cs typeface="+mn-cs"/>
                        </a:rPr>
                        <a:t>学生类型</a:t>
                      </a: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必修环节</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总学分</a:t>
                      </a:r>
                      <a:endParaRPr kumimoji="0" lang="zh-CN" altLang="en-US" sz="1800" b="1" i="0" u="none" strike="noStrike" cap="none" normalizeH="0" baseline="0" dirty="0">
                        <a:ln>
                          <a:noFill/>
                        </a:ln>
                        <a:solidFill>
                          <a:schemeClr val="tx1"/>
                        </a:solidFill>
                        <a:effectLst/>
                        <a:latin typeface="+mn-ea"/>
                        <a:ea typeface="+mn-ea"/>
                      </a:endParaRPr>
                    </a:p>
                  </a:txBody>
                  <a:tcPr marL="91439" marR="91439" anchor="ctr" horzOverflow="overflow">
                    <a:solidFill>
                      <a:schemeClr val="bg1">
                        <a:lumMod val="95000"/>
                      </a:schemeClr>
                    </a:solidFill>
                  </a:tcPr>
                </a:tc>
                <a:extLst>
                  <a:ext uri="{0D108BD9-81ED-4DB2-BD59-A6C34878D82A}">
                    <a16:rowId xmlns:a16="http://schemas.microsoft.com/office/drawing/2014/main" val="10001"/>
                  </a:ext>
                </a:extLst>
              </a:tr>
              <a:tr h="89408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学术型硕士生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rowSpan="5">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开题报告、中期考核、学术报告、社会实践、论文答辩等，回所完成。（≥5学分）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课程学习≥30学分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≥35学分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extLst>
                  <a:ext uri="{0D108BD9-81ED-4DB2-BD59-A6C34878D82A}">
                    <a16:rowId xmlns:a16="http://schemas.microsoft.com/office/drawing/2014/main" val="10002"/>
                  </a:ext>
                </a:extLst>
              </a:tr>
              <a:tr h="7302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硕博生</a:t>
                      </a:r>
                      <a:r>
                        <a:rPr kumimoji="0" lang="en-US" altLang="zh-CN" sz="1800" u="none" strike="noStrike" cap="none" normalizeH="0" baseline="0" dirty="0">
                          <a:ln>
                            <a:noFill/>
                          </a:ln>
                          <a:solidFill>
                            <a:schemeClr val="tx1"/>
                          </a:solidFill>
                          <a:effectLst/>
                        </a:rPr>
                        <a:t>/</a:t>
                      </a:r>
                      <a:r>
                        <a:rPr kumimoji="0" lang="zh-CN" altLang="en-US" sz="1800" u="none" strike="noStrike" cap="none" normalizeH="0" baseline="0" dirty="0">
                          <a:ln>
                            <a:noFill/>
                          </a:ln>
                          <a:solidFill>
                            <a:schemeClr val="tx1"/>
                          </a:solidFill>
                          <a:effectLst/>
                        </a:rPr>
                        <a:t>直博生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vMerge="1">
                  <a:txBody>
                    <a:bodyPr/>
                    <a:lstStyle/>
                    <a:p>
                      <a:endParaRPr lang="zh-CN"/>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课程学习≥3</a:t>
                      </a:r>
                      <a:r>
                        <a:rPr kumimoji="0" lang="en-US" altLang="zh-CN" sz="1800" u="none" strike="noStrike" cap="none" normalizeH="0" baseline="0" dirty="0">
                          <a:ln>
                            <a:noFill/>
                          </a:ln>
                          <a:effectLst/>
                        </a:rPr>
                        <a:t>8</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rgbClr val="FF0000"/>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≥4</a:t>
                      </a:r>
                      <a:r>
                        <a:rPr kumimoji="0" lang="en-US" altLang="zh-CN" sz="1800" u="none" strike="noStrike" cap="none" normalizeH="0" baseline="0" dirty="0">
                          <a:ln>
                            <a:noFill/>
                          </a:ln>
                          <a:effectLst/>
                        </a:rPr>
                        <a:t>3</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extLst>
                  <a:ext uri="{0D108BD9-81ED-4DB2-BD59-A6C34878D82A}">
                    <a16:rowId xmlns:a16="http://schemas.microsoft.com/office/drawing/2014/main" val="10003"/>
                  </a:ext>
                </a:extLst>
              </a:tr>
              <a:tr h="5791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rPr>
                        <a:t>普博生</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vMerge="1">
                  <a:txBody>
                    <a:bodyPr/>
                    <a:lstStyle/>
                    <a:p>
                      <a:endParaRPr lang="zh-CN"/>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课程学习≥</a:t>
                      </a:r>
                      <a:r>
                        <a:rPr kumimoji="0" lang="en-US" altLang="zh-CN" sz="1800" u="none" strike="noStrike" cap="none" normalizeH="0" baseline="0" dirty="0">
                          <a:ln>
                            <a:noFill/>
                          </a:ln>
                          <a:effectLst/>
                        </a:rPr>
                        <a:t>9</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u="none" strike="noStrike" cap="none" normalizeH="0" baseline="0" dirty="0">
                          <a:ln>
                            <a:noFill/>
                          </a:ln>
                          <a:effectLst/>
                        </a:rPr>
                        <a:t>≥</a:t>
                      </a:r>
                      <a:r>
                        <a:rPr kumimoji="0" lang="en-US" altLang="zh-CN" sz="1800" u="none" strike="noStrike" cap="none" normalizeH="0" baseline="0" dirty="0">
                          <a:ln>
                            <a:noFill/>
                          </a:ln>
                          <a:effectLst/>
                        </a:rPr>
                        <a:t>14</a:t>
                      </a:r>
                      <a:r>
                        <a:rPr kumimoji="0" lang="zh-CN" altLang="en-US" sz="1800" u="none" strike="noStrike" cap="none" normalizeH="0" baseline="0" dirty="0">
                          <a:ln>
                            <a:noFill/>
                          </a:ln>
                          <a:effectLst/>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extLst>
                  <a:ext uri="{0D108BD9-81ED-4DB2-BD59-A6C34878D82A}">
                    <a16:rowId xmlns:a16="http://schemas.microsoft.com/office/drawing/2014/main" val="10004"/>
                  </a:ext>
                </a:extLst>
              </a:tr>
              <a:tr h="53467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sym typeface="+mn-ea"/>
                        </a:rPr>
                        <a:t>工程博士</a:t>
                      </a:r>
                    </a:p>
                  </a:txBody>
                  <a:tcPr marL="91439" marR="91439" anchor="ctr" horzOverflow="overflow">
                    <a:solidFill>
                      <a:schemeClr val="bg1">
                        <a:lumMod val="95000"/>
                      </a:schemeClr>
                    </a:solidFill>
                  </a:tcPr>
                </a:tc>
                <a:tc vMerge="1">
                  <a:txBody>
                    <a:bodyPr/>
                    <a:lstStyle/>
                    <a:p>
                      <a:endParaRPr lang="zh-CN"/>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defTabSz="914400" rtl="0" eaLnBrk="1" fontAlgn="base" latinLnBrk="0" hangingPunct="1">
                        <a:lnSpc>
                          <a:spcPct val="100000"/>
                        </a:lnSpc>
                        <a:buClrTx/>
                        <a:buSzTx/>
                        <a:buFontTx/>
                        <a:buNone/>
                      </a:pPr>
                      <a:r>
                        <a:rPr kumimoji="0" lang="zh-CN" altLang="en-US" sz="1800" i="0" u="none" strike="noStrike" cap="none" normalizeH="0" baseline="0" dirty="0">
                          <a:ln>
                            <a:noFill/>
                          </a:ln>
                          <a:solidFill>
                            <a:schemeClr val="tx1"/>
                          </a:solidFill>
                          <a:effectLst/>
                          <a:ea typeface="+mn-ea"/>
                          <a:sym typeface="+mn-ea"/>
                        </a:rPr>
                        <a:t>课程学习</a:t>
                      </a:r>
                      <a:r>
                        <a:rPr lang="zh-CN" altLang="en-US" sz="1800" dirty="0">
                          <a:ln>
                            <a:noFill/>
                          </a:ln>
                          <a:effectLst/>
                          <a:sym typeface="+mn-ea"/>
                        </a:rPr>
                        <a:t>≥</a:t>
                      </a:r>
                      <a:r>
                        <a:rPr lang="en-US" altLang="zh-CN" sz="1800" dirty="0">
                          <a:ln>
                            <a:noFill/>
                          </a:ln>
                          <a:effectLst/>
                          <a:sym typeface="+mn-ea"/>
                        </a:rPr>
                        <a:t>10</a:t>
                      </a:r>
                      <a:r>
                        <a:rPr lang="zh-CN" altLang="en-US" sz="1800" dirty="0">
                          <a:ln>
                            <a:noFill/>
                          </a:ln>
                          <a:effectLst/>
                          <a:sym typeface="+mn-ea"/>
                        </a:rPr>
                        <a:t>学分</a:t>
                      </a:r>
                      <a:endParaRPr kumimoji="0" lang="zh-CN" altLang="en-US" sz="1800" i="0" u="none" strike="noStrike" cap="none" normalizeH="0" baseline="0" dirty="0">
                        <a:ln>
                          <a:noFill/>
                        </a:ln>
                        <a:solidFill>
                          <a:schemeClr val="tx1"/>
                        </a:solidFill>
                        <a:effectLst/>
                        <a:ea typeface="+mn-ea"/>
                        <a:sym typeface="+mn-ea"/>
                      </a:endParaRPr>
                    </a:p>
                  </a:txBody>
                  <a:tcPr marL="91439" marR="91439" anchor="ctr" horzOverflow="overflow">
                    <a:solidFill>
                      <a:schemeClr val="bg1">
                        <a:lumMod val="95000"/>
                      </a:schemeClr>
                    </a:solidFill>
                  </a:tcPr>
                </a:tc>
                <a:tc>
                  <a:txBody>
                    <a:bodyPr/>
                    <a:lstStyle/>
                    <a:p>
                      <a:pPr marL="0" marR="0" lvl="0" algn="ctr" defTabSz="914400" rtl="0" eaLnBrk="1" fontAlgn="base" latinLnBrk="0" hangingPunct="1">
                        <a:lnSpc>
                          <a:spcPct val="100000"/>
                        </a:lnSpc>
                        <a:buClrTx/>
                        <a:buSzTx/>
                        <a:buFontTx/>
                        <a:buNone/>
                      </a:pPr>
                      <a:r>
                        <a:rPr lang="zh-CN" altLang="en-US" sz="1800" dirty="0">
                          <a:ln>
                            <a:noFill/>
                          </a:ln>
                          <a:effectLst/>
                          <a:sym typeface="+mn-ea"/>
                        </a:rPr>
                        <a:t>≥</a:t>
                      </a:r>
                      <a:r>
                        <a:rPr lang="en-US" altLang="zh-CN" sz="1800" dirty="0">
                          <a:ln>
                            <a:noFill/>
                          </a:ln>
                          <a:effectLst/>
                          <a:sym typeface="+mn-ea"/>
                        </a:rPr>
                        <a:t>15</a:t>
                      </a:r>
                      <a:r>
                        <a:rPr lang="zh-CN" altLang="en-US" sz="1800" dirty="0">
                          <a:ln>
                            <a:noFill/>
                          </a:ln>
                          <a:effectLst/>
                          <a:sym typeface="+mn-ea"/>
                        </a:rPr>
                        <a:t>学分</a:t>
                      </a:r>
                      <a:endParaRPr kumimoji="0" lang="zh-CN" altLang="en-US" sz="1800" i="0" u="none" strike="noStrike" cap="none" normalizeH="0" baseline="0" dirty="0">
                        <a:ln>
                          <a:noFill/>
                        </a:ln>
                        <a:solidFill>
                          <a:schemeClr val="tx1"/>
                        </a:solidFill>
                        <a:effectLst/>
                        <a:ea typeface="+mn-ea"/>
                        <a:sym typeface="+mn-ea"/>
                      </a:endParaRPr>
                    </a:p>
                  </a:txBody>
                  <a:tcPr marL="91439" marR="91439" anchor="ctr" horzOverflow="overflow">
                    <a:solidFill>
                      <a:schemeClr val="bg1">
                        <a:lumMod val="95000"/>
                      </a:schemeClr>
                    </a:solidFill>
                  </a:tcPr>
                </a:tc>
                <a:extLst>
                  <a:ext uri="{0D108BD9-81ED-4DB2-BD59-A6C34878D82A}">
                    <a16:rowId xmlns:a16="http://schemas.microsoft.com/office/drawing/2014/main" val="10005"/>
                  </a:ext>
                </a:extLst>
              </a:tr>
              <a:tr h="659765">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工程硕士之外的其他专业硕士</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vMerge="1">
                  <a:txBody>
                    <a:bodyPr/>
                    <a:lstStyle/>
                    <a:p>
                      <a:endParaRPr lang="zh-CN"/>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课程学习≥30学分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≥35学分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extLst>
                  <a:ext uri="{0D108BD9-81ED-4DB2-BD59-A6C34878D82A}">
                    <a16:rowId xmlns:a16="http://schemas.microsoft.com/office/drawing/2014/main" val="10006"/>
                  </a:ext>
                </a:extLst>
              </a:tr>
              <a:tr h="114109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rPr>
                        <a:t>工程硕士</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solidFill>
                      <a:schemeClr val="bg1">
                        <a:lumMod val="95000"/>
                      </a:schemeClr>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800" i="0" u="none" strike="noStrike" cap="none" normalizeH="0" baseline="0" dirty="0">
                          <a:ln>
                            <a:noFill/>
                          </a:ln>
                          <a:solidFill>
                            <a:schemeClr val="tx1"/>
                          </a:solidFill>
                          <a:effectLst/>
                          <a:ea typeface="+mn-ea"/>
                        </a:rPr>
                        <a:t>专业实践6学分；其它必修环节</a:t>
                      </a:r>
                      <a:r>
                        <a:rPr kumimoji="0" lang="en-US" altLang="zh-CN" sz="1800" i="0" u="none" strike="noStrike" cap="none" normalizeH="0" baseline="0" dirty="0">
                          <a:ln>
                            <a:noFill/>
                          </a:ln>
                          <a:solidFill>
                            <a:schemeClr val="tx1"/>
                          </a:solidFill>
                          <a:effectLst/>
                          <a:ea typeface="+mn-ea"/>
                        </a:rPr>
                        <a:t>6</a:t>
                      </a:r>
                      <a:r>
                        <a:rPr kumimoji="0" lang="zh-CN" altLang="en-US" sz="1800" i="0" u="none" strike="noStrike" cap="none" normalizeH="0" baseline="0" dirty="0">
                          <a:ln>
                            <a:noFill/>
                          </a:ln>
                          <a:solidFill>
                            <a:schemeClr val="tx1"/>
                          </a:solidFill>
                          <a:effectLst/>
                          <a:ea typeface="+mn-ea"/>
                        </a:rPr>
                        <a:t>学分：学术报告和社会实践2学分，开题报告2学分、中期考核2学分。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9" marR="91439" anchor="ct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课程学习≥</a:t>
                      </a:r>
                      <a:r>
                        <a:rPr lang="en-US" altLang="zh-CN" sz="1800" dirty="0">
                          <a:ln>
                            <a:noFill/>
                          </a:ln>
                          <a:effectLst/>
                          <a:sym typeface="+mn-ea"/>
                        </a:rPr>
                        <a:t>24</a:t>
                      </a:r>
                      <a:r>
                        <a:rPr lang="zh-CN" altLang="en-US" sz="1800" dirty="0">
                          <a:ln>
                            <a:noFill/>
                          </a:ln>
                          <a:effectLst/>
                          <a:sym typeface="+mn-ea"/>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800" dirty="0">
                          <a:ln>
                            <a:noFill/>
                          </a:ln>
                          <a:effectLst/>
                          <a:sym typeface="+mn-ea"/>
                        </a:rPr>
                        <a:t>≥3</a:t>
                      </a:r>
                      <a:r>
                        <a:rPr lang="en-US" altLang="zh-CN" sz="1800" dirty="0">
                          <a:ln>
                            <a:noFill/>
                          </a:ln>
                          <a:effectLst/>
                          <a:sym typeface="+mn-ea"/>
                        </a:rPr>
                        <a:t>6</a:t>
                      </a:r>
                      <a:r>
                        <a:rPr lang="zh-CN" altLang="en-US" sz="1800" dirty="0">
                          <a:ln>
                            <a:noFill/>
                          </a:ln>
                          <a:effectLst/>
                          <a:sym typeface="+mn-ea"/>
                        </a:rPr>
                        <a:t>学分</a:t>
                      </a:r>
                      <a:endPar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sym typeface="+mn-ea"/>
                      </a:endParaRPr>
                    </a:p>
                  </a:txBody>
                  <a:tcPr marL="91439" marR="91439" anchor="ctr" horzOverflow="overflow">
                    <a:solidFill>
                      <a:schemeClr val="bg1">
                        <a:lumMod val="95000"/>
                      </a:scheme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2616"/>
            <a:ext cx="10515600" cy="1006223"/>
          </a:xfrm>
        </p:spPr>
        <p:txBody>
          <a:bodyPr/>
          <a:lstStyle/>
          <a:p>
            <a:r>
              <a:rPr lang="zh-CN" altLang="en-US" b="1" dirty="0">
                <a:effectLst>
                  <a:outerShdw blurRad="38100" dist="38100" dir="2700000" algn="tl">
                    <a:srgbClr val="000000">
                      <a:alpha val="43137"/>
                    </a:srgbClr>
                  </a:outerShdw>
                </a:effectLst>
              </a:rPr>
              <a:t>（一）学分要求及课程简介</a:t>
            </a:r>
            <a:endParaRPr lang="zh-CN" altLang="en-US" dirty="0"/>
          </a:p>
        </p:txBody>
      </p:sp>
      <p:sp>
        <p:nvSpPr>
          <p:cNvPr id="33" name="AutoShape 35"/>
          <p:cNvSpPr>
            <a:spLocks noChangeArrowheads="1"/>
          </p:cNvSpPr>
          <p:nvPr/>
        </p:nvSpPr>
        <p:spPr bwMode="auto">
          <a:xfrm rot="5400000">
            <a:off x="5841280" y="1189043"/>
            <a:ext cx="215900" cy="1655763"/>
          </a:xfrm>
          <a:prstGeom prst="rightArrow">
            <a:avLst>
              <a:gd name="adj1" fmla="val 62204"/>
              <a:gd name="adj2" fmla="val 49750"/>
            </a:avLst>
          </a:prstGeom>
          <a:solidFill>
            <a:schemeClr val="accent5">
              <a:lumMod val="75000"/>
            </a:schemeClr>
          </a:solidFill>
          <a:ln w="12700">
            <a:noFill/>
            <a:miter lim="800000"/>
          </a:ln>
        </p:spPr>
        <p:txBody>
          <a:bodyPr lIns="90000" tIns="46800" rIns="90000" bIns="46800" anchor="ctr">
            <a:spAutoFit/>
          </a:bodyPr>
          <a:lstStyle/>
          <a:p>
            <a:pPr algn="l"/>
            <a:endParaRPr lang="zh-CN" altLang="en-US"/>
          </a:p>
        </p:txBody>
      </p:sp>
      <p:sp>
        <p:nvSpPr>
          <p:cNvPr id="35" name="Rectangle 10"/>
          <p:cNvSpPr>
            <a:spLocks noChangeArrowheads="1"/>
          </p:cNvSpPr>
          <p:nvPr/>
        </p:nvSpPr>
        <p:spPr bwMode="auto">
          <a:xfrm>
            <a:off x="737564" y="1378863"/>
            <a:ext cx="10540035" cy="476250"/>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sz="2800" b="1" dirty="0">
                <a:solidFill>
                  <a:schemeClr val="bg1"/>
                </a:solidFill>
                <a:latin typeface="+mn-ea"/>
              </a:rPr>
              <a:t>集中教学课程</a:t>
            </a:r>
          </a:p>
        </p:txBody>
      </p:sp>
      <p:sp>
        <p:nvSpPr>
          <p:cNvPr id="37" name="Rectangle 13"/>
          <p:cNvSpPr>
            <a:spLocks noChangeArrowheads="1"/>
          </p:cNvSpPr>
          <p:nvPr/>
        </p:nvSpPr>
        <p:spPr bwMode="auto">
          <a:xfrm>
            <a:off x="744683" y="4801834"/>
            <a:ext cx="1350962" cy="1340949"/>
          </a:xfrm>
          <a:prstGeom prst="rect">
            <a:avLst/>
          </a:prstGeom>
          <a:solidFill>
            <a:schemeClr val="accent5">
              <a:lumMod val="75000"/>
            </a:schemeClr>
          </a:solidFill>
          <a:ln w="6350">
            <a:noFill/>
            <a:miter lim="800000"/>
          </a:ln>
          <a:effectLst>
            <a:outerShdw dist="35921" dir="2700000" algn="ctr" rotWithShape="0">
              <a:schemeClr val="bg2"/>
            </a:outerShdw>
          </a:effectLst>
        </p:spPr>
        <p:txBody>
          <a:bodyPr lIns="0" tIns="0" rIns="0" bIns="0" anchor="ctr"/>
          <a:lstStyle/>
          <a:p>
            <a:pPr algn="ctr" fontAlgn="auto">
              <a:spcBef>
                <a:spcPts val="0"/>
              </a:spcBef>
              <a:spcAft>
                <a:spcPts val="0"/>
              </a:spcAft>
              <a:defRPr/>
            </a:pPr>
            <a:endParaRPr lang="zh-CN" altLang="en-US" dirty="0">
              <a:latin typeface="+mn-lt"/>
            </a:endParaRPr>
          </a:p>
        </p:txBody>
      </p:sp>
      <p:sp>
        <p:nvSpPr>
          <p:cNvPr id="38" name="Rectangle 12"/>
          <p:cNvSpPr>
            <a:spLocks noChangeArrowheads="1"/>
          </p:cNvSpPr>
          <p:nvPr/>
        </p:nvSpPr>
        <p:spPr bwMode="auto">
          <a:xfrm>
            <a:off x="737564" y="2167732"/>
            <a:ext cx="1350963" cy="2528225"/>
          </a:xfrm>
          <a:prstGeom prst="rect">
            <a:avLst/>
          </a:prstGeom>
          <a:solidFill>
            <a:schemeClr val="accent2"/>
          </a:solidFill>
          <a:ln w="6350">
            <a:noFill/>
            <a:miter lim="800000"/>
          </a:ln>
          <a:effectLst>
            <a:outerShdw dist="35921" dir="2700000" algn="ctr" rotWithShape="0">
              <a:schemeClr val="bg2"/>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39" name="Rectangle 14"/>
          <p:cNvSpPr>
            <a:spLocks noChangeArrowheads="1"/>
          </p:cNvSpPr>
          <p:nvPr/>
        </p:nvSpPr>
        <p:spPr bwMode="auto">
          <a:xfrm>
            <a:off x="2195684" y="2167732"/>
            <a:ext cx="9081916" cy="2528225"/>
          </a:xfrm>
          <a:prstGeom prst="rect">
            <a:avLst/>
          </a:prstGeom>
          <a:solidFill>
            <a:srgbClr val="FFFFFF"/>
          </a:solidFill>
          <a:ln w="6350">
            <a:noFill/>
            <a:miter lim="800000"/>
          </a:ln>
        </p:spPr>
        <p:txBody>
          <a:bodyPr lIns="0" tIns="0" rIns="0" bIns="0" anchor="ctr"/>
          <a:lstStyle/>
          <a:p>
            <a:endParaRPr lang="zh-CN" altLang="en-US">
              <a:latin typeface="Calibri" panose="020F0502020204030204" pitchFamily="34" charset="0"/>
            </a:endParaRPr>
          </a:p>
        </p:txBody>
      </p:sp>
      <p:sp>
        <p:nvSpPr>
          <p:cNvPr id="40" name="Text Box 15"/>
          <p:cNvSpPr txBox="1">
            <a:spLocks noChangeArrowheads="1"/>
          </p:cNvSpPr>
          <p:nvPr/>
        </p:nvSpPr>
        <p:spPr bwMode="auto">
          <a:xfrm>
            <a:off x="856361" y="3262798"/>
            <a:ext cx="1092200" cy="553998"/>
          </a:xfrm>
          <a:prstGeom prst="rect">
            <a:avLst/>
          </a:prstGeom>
          <a:noFill/>
          <a:ln w="9525">
            <a:noFill/>
            <a:miter lim="800000"/>
          </a:ln>
        </p:spPr>
        <p:txBody>
          <a:bodyPr lIns="0" tIns="0" rIns="0" bIns="0" anchor="ctr">
            <a:spAutoFit/>
          </a:bodyPr>
          <a:lstStyle/>
          <a:p>
            <a:pPr algn="ctr"/>
            <a:r>
              <a:rPr lang="zh-CN" altLang="en-US" sz="2000" b="1" dirty="0">
                <a:solidFill>
                  <a:schemeClr val="bg1"/>
                </a:solidFill>
                <a:latin typeface="+mn-ea"/>
                <a:cs typeface="楷体_GB2312"/>
              </a:rPr>
              <a:t>必修课</a:t>
            </a:r>
            <a:endParaRPr lang="en-US" altLang="zh-CN" sz="2000" b="1" dirty="0">
              <a:solidFill>
                <a:schemeClr val="bg1"/>
              </a:solidFill>
              <a:latin typeface="+mn-ea"/>
              <a:cs typeface="楷体_GB2312"/>
            </a:endParaRPr>
          </a:p>
          <a:p>
            <a:endParaRPr lang="en-US" altLang="zh-CN" sz="1600" b="1" dirty="0">
              <a:ea typeface="楷体_GB2312"/>
              <a:cs typeface="楷体_GB2312"/>
            </a:endParaRPr>
          </a:p>
        </p:txBody>
      </p:sp>
      <p:sp>
        <p:nvSpPr>
          <p:cNvPr id="41" name="Rectangle 16"/>
          <p:cNvSpPr>
            <a:spLocks noChangeArrowheads="1"/>
          </p:cNvSpPr>
          <p:nvPr/>
        </p:nvSpPr>
        <p:spPr bwMode="auto">
          <a:xfrm>
            <a:off x="2184842" y="4801835"/>
            <a:ext cx="9092757" cy="1340948"/>
          </a:xfrm>
          <a:prstGeom prst="rect">
            <a:avLst/>
          </a:prstGeom>
          <a:solidFill>
            <a:schemeClr val="accent1">
              <a:lumMod val="20000"/>
              <a:lumOff val="80000"/>
            </a:schemeClr>
          </a:solidFill>
          <a:ln w="6350">
            <a:noFill/>
            <a:miter lim="800000"/>
          </a:ln>
        </p:spPr>
        <p:txBody>
          <a:bodyPr lIns="0" tIns="0" rIns="0" bIns="0" anchor="ctr"/>
          <a:lstStyle/>
          <a:p>
            <a:endParaRPr lang="zh-CN" altLang="en-US">
              <a:latin typeface="Calibri" panose="020F0502020204030204" pitchFamily="34" charset="0"/>
            </a:endParaRPr>
          </a:p>
        </p:txBody>
      </p:sp>
      <p:sp>
        <p:nvSpPr>
          <p:cNvPr id="42" name="Text Box 17"/>
          <p:cNvSpPr txBox="1">
            <a:spLocks noChangeArrowheads="1"/>
          </p:cNvSpPr>
          <p:nvPr/>
        </p:nvSpPr>
        <p:spPr bwMode="auto">
          <a:xfrm>
            <a:off x="1016327" y="5370581"/>
            <a:ext cx="1008062" cy="307777"/>
          </a:xfrm>
          <a:prstGeom prst="rect">
            <a:avLst/>
          </a:prstGeom>
          <a:noFill/>
          <a:ln w="9525">
            <a:noFill/>
            <a:miter lim="800000"/>
          </a:ln>
        </p:spPr>
        <p:txBody>
          <a:bodyPr lIns="0" tIns="0" rIns="0" bIns="0" anchor="ctr">
            <a:spAutoFit/>
          </a:bodyPr>
          <a:lstStyle/>
          <a:p>
            <a:r>
              <a:rPr lang="zh-CN" altLang="en-US" sz="2000" b="1" dirty="0">
                <a:solidFill>
                  <a:schemeClr val="bg1"/>
                </a:solidFill>
                <a:latin typeface="+mn-ea"/>
                <a:cs typeface="楷体_GB2312"/>
              </a:rPr>
              <a:t>选修课</a:t>
            </a:r>
          </a:p>
        </p:txBody>
      </p:sp>
      <p:sp>
        <p:nvSpPr>
          <p:cNvPr id="43" name="AutoShape 18"/>
          <p:cNvSpPr>
            <a:spLocks noChangeArrowheads="1"/>
          </p:cNvSpPr>
          <p:nvPr/>
        </p:nvSpPr>
        <p:spPr bwMode="auto">
          <a:xfrm>
            <a:off x="2306809" y="2259805"/>
            <a:ext cx="1335551" cy="376064"/>
          </a:xfrm>
          <a:prstGeom prst="homePlate">
            <a:avLst>
              <a:gd name="adj" fmla="val 46498"/>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4" name="Text Box 19"/>
          <p:cNvSpPr txBox="1">
            <a:spLocks noChangeArrowheads="1"/>
          </p:cNvSpPr>
          <p:nvPr/>
        </p:nvSpPr>
        <p:spPr bwMode="auto">
          <a:xfrm>
            <a:off x="2410640" y="2329127"/>
            <a:ext cx="982663"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专业学位</a:t>
            </a:r>
          </a:p>
        </p:txBody>
      </p:sp>
      <p:sp>
        <p:nvSpPr>
          <p:cNvPr id="45" name="Freeform 20"/>
          <p:cNvSpPr/>
          <p:nvPr/>
        </p:nvSpPr>
        <p:spPr bwMode="auto">
          <a:xfrm>
            <a:off x="3541883" y="2259804"/>
            <a:ext cx="7625649" cy="39040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solidFill>
                <a:schemeClr val="bg1"/>
              </a:solidFill>
              <a:latin typeface="Calibri" panose="020F0502020204030204" pitchFamily="34" charset="0"/>
            </a:endParaRPr>
          </a:p>
        </p:txBody>
      </p:sp>
      <p:sp>
        <p:nvSpPr>
          <p:cNvPr id="46" name="Rectangle 21"/>
          <p:cNvSpPr>
            <a:spLocks noChangeArrowheads="1"/>
          </p:cNvSpPr>
          <p:nvPr/>
        </p:nvSpPr>
        <p:spPr bwMode="auto">
          <a:xfrm>
            <a:off x="3819968" y="2344249"/>
            <a:ext cx="5421313"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与研讨课中选定。</a:t>
            </a:r>
            <a:endParaRPr lang="zh-CN" altLang="de-DE" sz="1400" b="1" dirty="0">
              <a:solidFill>
                <a:schemeClr val="bg1"/>
              </a:solidFill>
              <a:latin typeface="+mn-ea"/>
              <a:cs typeface="楷体_GB2312"/>
            </a:endParaRPr>
          </a:p>
        </p:txBody>
      </p:sp>
      <p:sp>
        <p:nvSpPr>
          <p:cNvPr id="47" name="AutoShape 22"/>
          <p:cNvSpPr>
            <a:spLocks noChangeArrowheads="1"/>
          </p:cNvSpPr>
          <p:nvPr/>
        </p:nvSpPr>
        <p:spPr bwMode="auto">
          <a:xfrm>
            <a:off x="2302841" y="2829968"/>
            <a:ext cx="1339519" cy="874800"/>
          </a:xfrm>
          <a:prstGeom prst="homePlate">
            <a:avLst>
              <a:gd name="adj" fmla="val 20692"/>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8" name="Text Box 23"/>
          <p:cNvSpPr txBox="1">
            <a:spLocks noChangeArrowheads="1"/>
          </p:cNvSpPr>
          <p:nvPr/>
        </p:nvSpPr>
        <p:spPr bwMode="auto">
          <a:xfrm>
            <a:off x="2432003" y="3140616"/>
            <a:ext cx="1131888" cy="246063"/>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公共学位</a:t>
            </a:r>
          </a:p>
        </p:txBody>
      </p:sp>
      <p:sp>
        <p:nvSpPr>
          <p:cNvPr id="49" name="Freeform 24"/>
          <p:cNvSpPr/>
          <p:nvPr/>
        </p:nvSpPr>
        <p:spPr bwMode="auto">
          <a:xfrm>
            <a:off x="3541882" y="2830688"/>
            <a:ext cx="7625649" cy="87608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0" name="Rectangle 25"/>
          <p:cNvSpPr>
            <a:spLocks noChangeArrowheads="1"/>
          </p:cNvSpPr>
          <p:nvPr/>
        </p:nvSpPr>
        <p:spPr bwMode="auto">
          <a:xfrm>
            <a:off x="3756196" y="2927283"/>
            <a:ext cx="7392714" cy="689420"/>
          </a:xfrm>
          <a:prstGeom prst="rect">
            <a:avLst/>
          </a:prstGeom>
          <a:noFill/>
          <a:ln w="9525">
            <a:noFill/>
            <a:miter lim="800000"/>
          </a:ln>
        </p:spPr>
        <p:txBody>
          <a:bodyPr wrap="square" lIns="0" tIns="0" rIns="0" bIns="0" anchor="ctr">
            <a:spAutoFit/>
          </a:bodyPr>
          <a:lstStyle/>
          <a:p>
            <a:pPr defTabSz="330200">
              <a:spcBef>
                <a:spcPct val="20000"/>
              </a:spcBef>
              <a:tabLst>
                <a:tab pos="8521700" algn="r"/>
              </a:tabLst>
            </a:pPr>
            <a:r>
              <a:rPr lang="zh-CN" altLang="en-US" sz="1400" b="1" dirty="0">
                <a:solidFill>
                  <a:schemeClr val="bg1"/>
                </a:solidFill>
                <a:latin typeface="+mn-ea"/>
                <a:cs typeface="楷体_GB2312"/>
              </a:rPr>
              <a:t>《新时代中国特色社会主义理论与实践研究》、《自然辩证法概论》、</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学术道德与学术写作规范</a:t>
            </a:r>
            <a:r>
              <a:rPr lang="en-US" altLang="zh-CN" sz="1400" b="1" dirty="0">
                <a:solidFill>
                  <a:schemeClr val="bg1"/>
                </a:solidFill>
                <a:latin typeface="+mn-ea"/>
                <a:cs typeface="楷体_GB2312"/>
              </a:rPr>
              <a:t>》  </a:t>
            </a:r>
            <a:r>
              <a:rPr lang="zh-CN" altLang="en-US" sz="1400" b="1" dirty="0">
                <a:solidFill>
                  <a:schemeClr val="bg1"/>
                </a:solidFill>
                <a:latin typeface="+mn-ea"/>
                <a:cs typeface="楷体_GB2312"/>
              </a:rPr>
              <a:t>与《硕士学位英语》（硕士、硕博与直博必修）；</a:t>
            </a:r>
            <a:endParaRPr lang="en-US" altLang="zh-CN" sz="1400" b="1" dirty="0">
              <a:solidFill>
                <a:schemeClr val="bg1"/>
              </a:solidFill>
              <a:latin typeface="+mn-ea"/>
              <a:cs typeface="楷体_GB2312"/>
            </a:endParaRPr>
          </a:p>
          <a:p>
            <a:pPr algn="just" defTabSz="330200">
              <a:spcBef>
                <a:spcPct val="20000"/>
              </a:spcBef>
              <a:tabLst>
                <a:tab pos="8521700" algn="r"/>
              </a:tabLst>
            </a:pPr>
            <a:r>
              <a:rPr lang="zh-CN" altLang="en-US" sz="1400" b="1" dirty="0">
                <a:solidFill>
                  <a:schemeClr val="bg1"/>
                </a:solidFill>
                <a:latin typeface="+mn-ea"/>
                <a:cs typeface="楷体_GB2312"/>
              </a:rPr>
              <a:t>《中国马克思主义与当代》</a:t>
            </a:r>
            <a:r>
              <a:rPr lang="en-US" altLang="zh-CN" sz="1400" b="1" dirty="0">
                <a:solidFill>
                  <a:schemeClr val="bg1"/>
                </a:solidFill>
                <a:latin typeface="+mn-ea"/>
                <a:cs typeface="楷体_GB2312"/>
              </a:rPr>
              <a:t> </a:t>
            </a:r>
            <a:r>
              <a:rPr lang="zh-CN" altLang="en-US" sz="1400" b="1" dirty="0">
                <a:solidFill>
                  <a:schemeClr val="bg1"/>
                </a:solidFill>
                <a:latin typeface="+mn-ea"/>
                <a:cs typeface="楷体_GB2312"/>
              </a:rPr>
              <a:t>与</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博士学位英语</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普博、硕博与直博必修）。</a:t>
            </a:r>
            <a:endParaRPr lang="en-US" altLang="zh-CN" sz="1400" b="1" dirty="0">
              <a:solidFill>
                <a:schemeClr val="bg1"/>
              </a:solidFill>
              <a:latin typeface="+mn-ea"/>
              <a:cs typeface="楷体_GB2312"/>
            </a:endParaRPr>
          </a:p>
        </p:txBody>
      </p:sp>
      <p:sp>
        <p:nvSpPr>
          <p:cNvPr id="51" name="AutoShape 30"/>
          <p:cNvSpPr>
            <a:spLocks noChangeArrowheads="1"/>
          </p:cNvSpPr>
          <p:nvPr/>
        </p:nvSpPr>
        <p:spPr bwMode="auto">
          <a:xfrm>
            <a:off x="2302841" y="4924163"/>
            <a:ext cx="1339200" cy="432000"/>
          </a:xfrm>
          <a:prstGeom prst="homePlate">
            <a:avLst>
              <a:gd name="adj" fmla="val 41875"/>
            </a:avLst>
          </a:prstGeom>
          <a:solidFill>
            <a:schemeClr val="accent5">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dirty="0">
              <a:latin typeface="+mn-lt"/>
            </a:endParaRPr>
          </a:p>
        </p:txBody>
      </p:sp>
      <p:sp>
        <p:nvSpPr>
          <p:cNvPr id="52" name="Text Box 31"/>
          <p:cNvSpPr txBox="1">
            <a:spLocks noChangeArrowheads="1"/>
          </p:cNvSpPr>
          <p:nvPr/>
        </p:nvSpPr>
        <p:spPr bwMode="auto">
          <a:xfrm>
            <a:off x="2476026" y="5020540"/>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公共选修</a:t>
            </a:r>
          </a:p>
        </p:txBody>
      </p:sp>
      <p:sp>
        <p:nvSpPr>
          <p:cNvPr id="54" name="Freeform 33"/>
          <p:cNvSpPr/>
          <p:nvPr/>
        </p:nvSpPr>
        <p:spPr bwMode="auto">
          <a:xfrm>
            <a:off x="3541882" y="4926924"/>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5" name="AutoShape 34"/>
          <p:cNvSpPr>
            <a:spLocks noChangeArrowheads="1"/>
          </p:cNvSpPr>
          <p:nvPr/>
        </p:nvSpPr>
        <p:spPr bwMode="auto">
          <a:xfrm>
            <a:off x="2302841" y="5543549"/>
            <a:ext cx="1339519" cy="432000"/>
          </a:xfrm>
          <a:prstGeom prst="homePlate">
            <a:avLst>
              <a:gd name="adj" fmla="val 38652"/>
            </a:avLst>
          </a:prstGeom>
          <a:solidFill>
            <a:schemeClr val="accent5">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a:latin typeface="+mn-lt"/>
            </a:endParaRPr>
          </a:p>
        </p:txBody>
      </p:sp>
      <p:sp>
        <p:nvSpPr>
          <p:cNvPr id="56" name="Text Box 35"/>
          <p:cNvSpPr txBox="1">
            <a:spLocks noChangeArrowheads="1"/>
          </p:cNvSpPr>
          <p:nvPr/>
        </p:nvSpPr>
        <p:spPr bwMode="auto">
          <a:xfrm>
            <a:off x="2478666" y="5640962"/>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专业选修</a:t>
            </a:r>
          </a:p>
        </p:txBody>
      </p:sp>
      <p:sp>
        <p:nvSpPr>
          <p:cNvPr id="59" name="AutoShape 22"/>
          <p:cNvSpPr>
            <a:spLocks noChangeArrowheads="1"/>
          </p:cNvSpPr>
          <p:nvPr/>
        </p:nvSpPr>
        <p:spPr bwMode="auto">
          <a:xfrm>
            <a:off x="2306908" y="3888167"/>
            <a:ext cx="1328400" cy="673200"/>
          </a:xfrm>
          <a:prstGeom prst="homePlate">
            <a:avLst>
              <a:gd name="adj" fmla="val 25318"/>
            </a:avLst>
          </a:prstGeom>
          <a:solidFill>
            <a:schemeClr val="accent2"/>
          </a:solidFill>
          <a:ln w="6350">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r>
              <a:rPr lang="zh-CN" altLang="en-US" sz="1600" b="1" dirty="0">
                <a:solidFill>
                  <a:schemeClr val="bg1"/>
                </a:solidFill>
                <a:latin typeface="+mn-ea"/>
              </a:rPr>
              <a:t>公共必修非学位（工硕）</a:t>
            </a:r>
          </a:p>
        </p:txBody>
      </p:sp>
      <p:sp>
        <p:nvSpPr>
          <p:cNvPr id="60" name="Freeform 24"/>
          <p:cNvSpPr/>
          <p:nvPr/>
        </p:nvSpPr>
        <p:spPr bwMode="auto">
          <a:xfrm>
            <a:off x="3542512" y="3899943"/>
            <a:ext cx="7625648" cy="67861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61" name="矩形 31"/>
          <p:cNvSpPr>
            <a:spLocks noChangeArrowheads="1"/>
          </p:cNvSpPr>
          <p:nvPr/>
        </p:nvSpPr>
        <p:spPr bwMode="auto">
          <a:xfrm>
            <a:off x="3694948" y="4048106"/>
            <a:ext cx="7341381" cy="307777"/>
          </a:xfrm>
          <a:prstGeom prst="rect">
            <a:avLst/>
          </a:prstGeom>
          <a:noFill/>
          <a:ln w="9525">
            <a:noFill/>
            <a:miter lim="800000"/>
          </a:ln>
        </p:spPr>
        <p:txBody>
          <a:bodyPr wrap="square">
            <a:spAutoFit/>
          </a:bodyPr>
          <a:lstStyle/>
          <a:p>
            <a:pPr defTabSz="330200">
              <a:spcBef>
                <a:spcPct val="20000"/>
              </a:spcBef>
              <a:tabLst>
                <a:tab pos="8521700" algn="r"/>
              </a:tabLst>
            </a:pP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工程伦理</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 工程硕士必修、其它专业硕士视培养方案确定是否修读。</a:t>
            </a:r>
            <a:endParaRPr lang="en-US" altLang="zh-CN" sz="1400" b="1" dirty="0">
              <a:solidFill>
                <a:schemeClr val="bg1"/>
              </a:solidFill>
              <a:latin typeface="+mn-ea"/>
              <a:cs typeface="楷体_GB2312"/>
            </a:endParaRPr>
          </a:p>
        </p:txBody>
      </p:sp>
      <p:sp>
        <p:nvSpPr>
          <p:cNvPr id="53" name="Rectangle 32"/>
          <p:cNvSpPr>
            <a:spLocks noChangeArrowheads="1"/>
          </p:cNvSpPr>
          <p:nvPr/>
        </p:nvSpPr>
        <p:spPr bwMode="auto">
          <a:xfrm>
            <a:off x="3849955" y="5039803"/>
            <a:ext cx="5400675"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含人文系列讲座，社会科学、人文科学和管理科学类课程等。</a:t>
            </a:r>
            <a:endParaRPr lang="zh-CN" altLang="de-DE" sz="1400" b="1" dirty="0">
              <a:solidFill>
                <a:schemeClr val="bg1"/>
              </a:solidFill>
              <a:latin typeface="+mn-ea"/>
              <a:cs typeface="楷体_GB2312"/>
            </a:endParaRPr>
          </a:p>
        </p:txBody>
      </p:sp>
      <p:sp>
        <p:nvSpPr>
          <p:cNvPr id="63" name="Freeform 33"/>
          <p:cNvSpPr/>
          <p:nvPr/>
        </p:nvSpPr>
        <p:spPr bwMode="auto">
          <a:xfrm>
            <a:off x="3563891" y="5541015"/>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5">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7" name="Rectangle 36"/>
          <p:cNvSpPr>
            <a:spLocks noChangeArrowheads="1"/>
          </p:cNvSpPr>
          <p:nvPr/>
        </p:nvSpPr>
        <p:spPr bwMode="auto">
          <a:xfrm>
            <a:off x="3849955" y="5649364"/>
            <a:ext cx="6680806" cy="215444"/>
          </a:xfrm>
          <a:prstGeom prst="rect">
            <a:avLst/>
          </a:prstGeom>
          <a:noFill/>
          <a:ln w="9525">
            <a:noFill/>
            <a:miter lim="800000"/>
          </a:ln>
        </p:spPr>
        <p:txBody>
          <a:bodyPr wrap="square"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、研讨课、实验课、高级强化课与科学前沿讲座中选定。</a:t>
            </a:r>
            <a:endParaRPr lang="zh-CN" altLang="de-DE" sz="1400" b="1" dirty="0">
              <a:solidFill>
                <a:schemeClr val="bg1"/>
              </a:solidFill>
              <a:latin typeface="+mn-ea"/>
              <a:cs typeface="楷体_GB231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lhMjcyN2JlZjRjMGNjY2FhNTliMWYwMDFmNGU2MjEifQ=="/>
  <p:tag name="KSO_WPP_MARK_KEY" val="9cf11a81-cd51-42b9-bde9-5d6e6b3026d4"/>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87e35ff2-cff7-4ab2-a8ad-dbd61c1de1fb}"/>
  <p:tag name="TABLE_ENDDRAG_ORIGIN_RECT" val="906*426"/>
  <p:tag name="TABLE_ENDDRAG_RECT" val="26*106*906*426"/>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35e2a71b-4f47-4909-8a69-1423149b5fcd}"/>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0e0b1916-c26c-4309-865a-91fd2c40a390}"/>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3f479b6b-96f3-44a6-8530-ae18063d5a35}"/>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cf82dc29-b1a4-4c30-808c-2969f1db1829}"/>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2f0814b2-0f7a-4336-b520-ce4baa9bace1}"/>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c8351952-2eee-423e-bd1e-92ab7fb71ba6}"/>
  <p:tag name="TABLE_ENDDRAG_ORIGIN_RECT" val="909*457"/>
  <p:tag name="TABLE_ENDDRAG_RECT" val="13*64*909*457"/>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c6b1ed86-09f5-42a3-a312-ec172f949747}"/>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6bb856be-8fa1-458f-8102-4209b54c4330}"/>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8eda0bdf-f5c5-407d-a0cc-b2429ce1fa95}"/>
  <p:tag name="TABLE_ENDDRAG_ORIGIN_RECT" val="828*322"/>
  <p:tag name="TABLE_ENDDRAG_RECT" val="66*152*828*322"/>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fe5bacfb-1aef-4f51-b862-bb532ef022f4}"/>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ebda9fd2-4d8e-4127-938b-de96624ca2bf}"/>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aa09ab0b-131d-4c51-afbd-481e72a236eb}"/>
  <p:tag name="TABLE_ENDDRAG_ORIGIN_RECT" val="903*362"/>
  <p:tag name="TABLE_ENDDRAG_RECT" val="30*103*903*362"/>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ec408422-a994-4c4e-8b70-e1a5eed9337c}"/>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8484329f-02a7-4703-88b4-282aaf2d359a}"/>
  <p:tag name="TABLE_ENDDRAG_ORIGIN_RECT" val="921*509"/>
  <p:tag name="TABLE_ENDDRAG_RECT" val="12*30*921*509"/>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6007</Words>
  <Application>Microsoft Macintosh PowerPoint</Application>
  <PresentationFormat>宽屏</PresentationFormat>
  <Paragraphs>864</Paragraphs>
  <Slides>51</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等线</vt:lpstr>
      <vt:lpstr>华文楷体</vt:lpstr>
      <vt:lpstr>楷体</vt:lpstr>
      <vt:lpstr>楷体_GB2312</vt:lpstr>
      <vt:lpstr>微软雅黑</vt:lpstr>
      <vt:lpstr>Arial Unicode MS</vt:lpstr>
      <vt:lpstr>Arial</vt:lpstr>
      <vt:lpstr>Calibri</vt:lpstr>
      <vt:lpstr>Impact</vt:lpstr>
      <vt:lpstr>Times New Roman</vt:lpstr>
      <vt:lpstr>Wingdings</vt:lpstr>
      <vt:lpstr>Office 主题​​</vt:lpstr>
      <vt:lpstr>PowerPoint 演示文稿</vt:lpstr>
      <vt:lpstr>PowerPoint 演示文稿</vt:lpstr>
      <vt:lpstr>PowerPoint 演示文稿</vt:lpstr>
      <vt:lpstr>（一）2022-2023学年学期结构</vt:lpstr>
      <vt:lpstr>（二）研究生课程属性</vt:lpstr>
      <vt:lpstr>（三）学位课与非学位课</vt:lpstr>
      <vt:lpstr>PowerPoint 演示文稿</vt:lpstr>
      <vt:lpstr>（一）学分要求及课程简介</vt:lpstr>
      <vt:lpstr>（一）学分要求及课程简介</vt:lpstr>
      <vt:lpstr>2022-2023学年研究生课程学习学分要求</vt:lpstr>
      <vt:lpstr>PowerPoint 演示文稿</vt:lpstr>
      <vt:lpstr>（三）工程硕士学分要求</vt:lpstr>
      <vt:lpstr>（四）硕博/直博生学分要求</vt:lpstr>
      <vt:lpstr>（五）普博生学分要求</vt:lpstr>
      <vt:lpstr>（六）工程博生学分要求</vt:lpstr>
      <vt:lpstr>PowerPoint 演示文稿</vt:lpstr>
      <vt:lpstr>（一）每学期选课学分下限</vt:lpstr>
      <vt:lpstr>（二）公共必修课</vt:lpstr>
      <vt:lpstr>（三）“学术道德与学术写作规范”说明</vt:lpstr>
      <vt:lpstr>（四）硕士学位英语（英语A）—慕课学习</vt:lpstr>
      <vt:lpstr>（四）硕士学位英语（英语A）—线下课程学习</vt:lpstr>
      <vt:lpstr>（五）博士学位英语（英语B）</vt:lpstr>
      <vt:lpstr>（六）专业课</vt:lpstr>
      <vt:lpstr>（六）专业课--核心课与普及课</vt:lpstr>
      <vt:lpstr>（六）专业课--研讨课</vt:lpstr>
      <vt:lpstr>（六）专业课--科学前沿讲座</vt:lpstr>
      <vt:lpstr>（七）公共选修课</vt:lpstr>
      <vt:lpstr>（八）人文系列讲座</vt:lpstr>
      <vt:lpstr>（九）外选课程</vt:lpstr>
      <vt:lpstr>（十）选课注意事项</vt:lpstr>
      <vt:lpstr>PowerPoint 演示文稿</vt:lpstr>
      <vt:lpstr>（一）在线选课及审核</vt:lpstr>
      <vt:lpstr>（二）增退选课及课程属性变更</vt:lpstr>
      <vt:lpstr>PowerPoint 演示文稿</vt:lpstr>
      <vt:lpstr>（一）课程评估</vt:lpstr>
      <vt:lpstr>PowerPoint 演示文稿</vt:lpstr>
      <vt:lpstr>（一）考场公布与查询</vt:lpstr>
      <vt:lpstr>（二）课程考核及成绩记录方式</vt:lpstr>
      <vt:lpstr>（三）考核纪律</vt:lpstr>
      <vt:lpstr>（四）缓考</vt:lpstr>
      <vt:lpstr>（五）补考与重修</vt:lpstr>
      <vt:lpstr>（五）考核不及格对学生的影响</vt:lpstr>
      <vt:lpstr>PowerPoint 演示文稿</vt:lpstr>
      <vt:lpstr>（一）跨学科课程兼修计划（Program-10） </vt:lpstr>
      <vt:lpstr>PowerPoint 演示文稿</vt:lpstr>
      <vt:lpstr>主要时间节点</vt:lpstr>
      <vt:lpstr>PowerPoint 演示文稿</vt:lpstr>
      <vt:lpstr>（一）信息发布与咨询</vt:lpstr>
      <vt:lpstr>各院系教学主管老师联系方式</vt:lpstr>
      <vt:lpstr>特别提醒</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Microsoft Office User</cp:lastModifiedBy>
  <cp:revision>530</cp:revision>
  <dcterms:created xsi:type="dcterms:W3CDTF">2018-08-12T03:36:00Z</dcterms:created>
  <dcterms:modified xsi:type="dcterms:W3CDTF">2022-08-17T12:10:44Z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2052-11.1.0.11753</vt:lpwstr>
  </property>
  <property fmtid="{D5CDD505-2E9C-101B-9397-08002B2CF9AE}" pid="3" name="ICV">
    <vt:lpwstr>5EDFBCB86E7D4F3BB646C535C604D794</vt:lpwstr>
  </property>
</Properties>
</file>